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75" r:id="rId7"/>
    <p:sldId id="258" r:id="rId8"/>
    <p:sldId id="276" r:id="rId9"/>
    <p:sldId id="259" r:id="rId10"/>
    <p:sldId id="260" r:id="rId11"/>
    <p:sldId id="277" r:id="rId12"/>
    <p:sldId id="270" r:id="rId13"/>
    <p:sldId id="271" r:id="rId14"/>
    <p:sldId id="274" r:id="rId15"/>
    <p:sldId id="261" r:id="rId16"/>
    <p:sldId id="262" r:id="rId17"/>
    <p:sldId id="266" r:id="rId18"/>
    <p:sldId id="278" r:id="rId19"/>
    <p:sldId id="268" r:id="rId20"/>
    <p:sldId id="272" r:id="rId21"/>
    <p:sldId id="263" r:id="rId22"/>
    <p:sldId id="264" r:id="rId23"/>
    <p:sldId id="279" r:id="rId24"/>
    <p:sldId id="265" r:id="rId25"/>
    <p:sldId id="267" r:id="rId26"/>
    <p:sldId id="269" r:id="rId27"/>
    <p:sldId id="273" r:id="rId28"/>
    <p:sldId id="280"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E78DB-F746-4816-9646-FC037543B5C4}" v="1" dt="2021-09-27T15:50:23.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01FEE-98D4-4E57-BFC8-F1655CA63FEF}"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ACD99E3B-A586-472C-99A2-5F4826BBD273}">
      <dgm:prSet/>
      <dgm:spPr/>
      <dgm:t>
        <a:bodyPr/>
        <a:lstStyle/>
        <a:p>
          <a:r>
            <a:rPr lang="en-US"/>
            <a:t>No account is necessary.</a:t>
          </a:r>
        </a:p>
      </dgm:t>
    </dgm:pt>
    <dgm:pt modelId="{49EB51E2-8F34-40A0-889E-50C935453F0C}" type="parTrans" cxnId="{E98BD29F-9F62-47EB-BE3F-1A1FEFFDDDFA}">
      <dgm:prSet/>
      <dgm:spPr/>
      <dgm:t>
        <a:bodyPr/>
        <a:lstStyle/>
        <a:p>
          <a:endParaRPr lang="en-US"/>
        </a:p>
      </dgm:t>
    </dgm:pt>
    <dgm:pt modelId="{8E6D864C-33F8-42B2-86BA-589C8BCB05C1}" type="sibTrans" cxnId="{E98BD29F-9F62-47EB-BE3F-1A1FEFFDDDFA}">
      <dgm:prSet/>
      <dgm:spPr/>
      <dgm:t>
        <a:bodyPr/>
        <a:lstStyle/>
        <a:p>
          <a:endParaRPr lang="en-US"/>
        </a:p>
      </dgm:t>
    </dgm:pt>
    <dgm:pt modelId="{D36C0670-A79C-4FAE-8D67-D0A7D17CC984}">
      <dgm:prSet/>
      <dgm:spPr/>
      <dgm:t>
        <a:bodyPr/>
        <a:lstStyle/>
        <a:p>
          <a:r>
            <a:rPr lang="en-US"/>
            <a:t>Simply google “alis”</a:t>
          </a:r>
        </a:p>
      </dgm:t>
    </dgm:pt>
    <dgm:pt modelId="{E501DE1D-972A-469A-91ED-3DA4C85BD97F}" type="parTrans" cxnId="{3BB27B4A-39EF-4EB1-AE02-ADB22CFDFA06}">
      <dgm:prSet/>
      <dgm:spPr/>
      <dgm:t>
        <a:bodyPr/>
        <a:lstStyle/>
        <a:p>
          <a:endParaRPr lang="en-US"/>
        </a:p>
      </dgm:t>
    </dgm:pt>
    <dgm:pt modelId="{48BCD414-42F5-43F9-919D-EEAAD25E42AF}" type="sibTrans" cxnId="{3BB27B4A-39EF-4EB1-AE02-ADB22CFDFA06}">
      <dgm:prSet/>
      <dgm:spPr/>
      <dgm:t>
        <a:bodyPr/>
        <a:lstStyle/>
        <a:p>
          <a:endParaRPr lang="en-US"/>
        </a:p>
      </dgm:t>
    </dgm:pt>
    <dgm:pt modelId="{AA1C523C-8093-4E81-97E4-B0001EDA2D83}" type="pres">
      <dgm:prSet presAssocID="{41501FEE-98D4-4E57-BFC8-F1655CA63FEF}" presName="hierChild1" presStyleCnt="0">
        <dgm:presLayoutVars>
          <dgm:chPref val="1"/>
          <dgm:dir/>
          <dgm:animOne val="branch"/>
          <dgm:animLvl val="lvl"/>
          <dgm:resizeHandles/>
        </dgm:presLayoutVars>
      </dgm:prSet>
      <dgm:spPr/>
    </dgm:pt>
    <dgm:pt modelId="{911960FA-A15E-4665-BEBA-D6D4A1C02433}" type="pres">
      <dgm:prSet presAssocID="{ACD99E3B-A586-472C-99A2-5F4826BBD273}" presName="hierRoot1" presStyleCnt="0"/>
      <dgm:spPr/>
    </dgm:pt>
    <dgm:pt modelId="{099A7229-9CE0-47D7-A129-828D37F86296}" type="pres">
      <dgm:prSet presAssocID="{ACD99E3B-A586-472C-99A2-5F4826BBD273}" presName="composite" presStyleCnt="0"/>
      <dgm:spPr/>
    </dgm:pt>
    <dgm:pt modelId="{637C0308-C3B2-4556-AA6E-C1A336B40ACF}" type="pres">
      <dgm:prSet presAssocID="{ACD99E3B-A586-472C-99A2-5F4826BBD273}" presName="background" presStyleLbl="node0" presStyleIdx="0" presStyleCnt="2"/>
      <dgm:spPr/>
    </dgm:pt>
    <dgm:pt modelId="{0D24BF86-A4F3-4267-A8E7-3C34C3C5CEDB}" type="pres">
      <dgm:prSet presAssocID="{ACD99E3B-A586-472C-99A2-5F4826BBD273}" presName="text" presStyleLbl="fgAcc0" presStyleIdx="0" presStyleCnt="2">
        <dgm:presLayoutVars>
          <dgm:chPref val="3"/>
        </dgm:presLayoutVars>
      </dgm:prSet>
      <dgm:spPr/>
    </dgm:pt>
    <dgm:pt modelId="{86122B09-1FCA-4276-BC1A-0C7CC9BCC5FC}" type="pres">
      <dgm:prSet presAssocID="{ACD99E3B-A586-472C-99A2-5F4826BBD273}" presName="hierChild2" presStyleCnt="0"/>
      <dgm:spPr/>
    </dgm:pt>
    <dgm:pt modelId="{6750BA4F-7E8D-4B43-A510-301F4E0C93B9}" type="pres">
      <dgm:prSet presAssocID="{D36C0670-A79C-4FAE-8D67-D0A7D17CC984}" presName="hierRoot1" presStyleCnt="0"/>
      <dgm:spPr/>
    </dgm:pt>
    <dgm:pt modelId="{8DEB1600-1196-4CCE-B410-A09DA64044CA}" type="pres">
      <dgm:prSet presAssocID="{D36C0670-A79C-4FAE-8D67-D0A7D17CC984}" presName="composite" presStyleCnt="0"/>
      <dgm:spPr/>
    </dgm:pt>
    <dgm:pt modelId="{CB6B5FFF-DB40-4F62-8425-E5780DFE8C7D}" type="pres">
      <dgm:prSet presAssocID="{D36C0670-A79C-4FAE-8D67-D0A7D17CC984}" presName="background" presStyleLbl="node0" presStyleIdx="1" presStyleCnt="2"/>
      <dgm:spPr/>
    </dgm:pt>
    <dgm:pt modelId="{B655885A-17EA-4DA3-977A-56322E91C49A}" type="pres">
      <dgm:prSet presAssocID="{D36C0670-A79C-4FAE-8D67-D0A7D17CC984}" presName="text" presStyleLbl="fgAcc0" presStyleIdx="1" presStyleCnt="2">
        <dgm:presLayoutVars>
          <dgm:chPref val="3"/>
        </dgm:presLayoutVars>
      </dgm:prSet>
      <dgm:spPr/>
    </dgm:pt>
    <dgm:pt modelId="{5DCFCC42-A305-46C1-9905-FF992F084B31}" type="pres">
      <dgm:prSet presAssocID="{D36C0670-A79C-4FAE-8D67-D0A7D17CC984}" presName="hierChild2" presStyleCnt="0"/>
      <dgm:spPr/>
    </dgm:pt>
  </dgm:ptLst>
  <dgm:cxnLst>
    <dgm:cxn modelId="{24BF7630-F997-4585-87AB-BDB92FED494A}" type="presOf" srcId="{ACD99E3B-A586-472C-99A2-5F4826BBD273}" destId="{0D24BF86-A4F3-4267-A8E7-3C34C3C5CEDB}" srcOrd="0" destOrd="0" presId="urn:microsoft.com/office/officeart/2005/8/layout/hierarchy1"/>
    <dgm:cxn modelId="{3BB27B4A-39EF-4EB1-AE02-ADB22CFDFA06}" srcId="{41501FEE-98D4-4E57-BFC8-F1655CA63FEF}" destId="{D36C0670-A79C-4FAE-8D67-D0A7D17CC984}" srcOrd="1" destOrd="0" parTransId="{E501DE1D-972A-469A-91ED-3DA4C85BD97F}" sibTransId="{48BCD414-42F5-43F9-919D-EEAAD25E42AF}"/>
    <dgm:cxn modelId="{CFC02275-EBC6-4149-94D2-58443DBED4C3}" type="presOf" srcId="{D36C0670-A79C-4FAE-8D67-D0A7D17CC984}" destId="{B655885A-17EA-4DA3-977A-56322E91C49A}" srcOrd="0" destOrd="0" presId="urn:microsoft.com/office/officeart/2005/8/layout/hierarchy1"/>
    <dgm:cxn modelId="{E98BD29F-9F62-47EB-BE3F-1A1FEFFDDDFA}" srcId="{41501FEE-98D4-4E57-BFC8-F1655CA63FEF}" destId="{ACD99E3B-A586-472C-99A2-5F4826BBD273}" srcOrd="0" destOrd="0" parTransId="{49EB51E2-8F34-40A0-889E-50C935453F0C}" sibTransId="{8E6D864C-33F8-42B2-86BA-589C8BCB05C1}"/>
    <dgm:cxn modelId="{E97E67FB-DE4D-49AE-8CBA-8FE9D1AD7618}" type="presOf" srcId="{41501FEE-98D4-4E57-BFC8-F1655CA63FEF}" destId="{AA1C523C-8093-4E81-97E4-B0001EDA2D83}" srcOrd="0" destOrd="0" presId="urn:microsoft.com/office/officeart/2005/8/layout/hierarchy1"/>
    <dgm:cxn modelId="{463C41FC-690F-470C-AD31-58F2DD4D16EA}" type="presParOf" srcId="{AA1C523C-8093-4E81-97E4-B0001EDA2D83}" destId="{911960FA-A15E-4665-BEBA-D6D4A1C02433}" srcOrd="0" destOrd="0" presId="urn:microsoft.com/office/officeart/2005/8/layout/hierarchy1"/>
    <dgm:cxn modelId="{45071362-1913-4AF4-A1BA-417C752ECA98}" type="presParOf" srcId="{911960FA-A15E-4665-BEBA-D6D4A1C02433}" destId="{099A7229-9CE0-47D7-A129-828D37F86296}" srcOrd="0" destOrd="0" presId="urn:microsoft.com/office/officeart/2005/8/layout/hierarchy1"/>
    <dgm:cxn modelId="{8A511807-C6DE-4232-A61B-83FA1F054BAD}" type="presParOf" srcId="{099A7229-9CE0-47D7-A129-828D37F86296}" destId="{637C0308-C3B2-4556-AA6E-C1A336B40ACF}" srcOrd="0" destOrd="0" presId="urn:microsoft.com/office/officeart/2005/8/layout/hierarchy1"/>
    <dgm:cxn modelId="{CEFB5E74-FB7A-4C54-A2EE-519105D787EE}" type="presParOf" srcId="{099A7229-9CE0-47D7-A129-828D37F86296}" destId="{0D24BF86-A4F3-4267-A8E7-3C34C3C5CEDB}" srcOrd="1" destOrd="0" presId="urn:microsoft.com/office/officeart/2005/8/layout/hierarchy1"/>
    <dgm:cxn modelId="{D22198BE-B582-498C-82D4-DDC14E0A2DEE}" type="presParOf" srcId="{911960FA-A15E-4665-BEBA-D6D4A1C02433}" destId="{86122B09-1FCA-4276-BC1A-0C7CC9BCC5FC}" srcOrd="1" destOrd="0" presId="urn:microsoft.com/office/officeart/2005/8/layout/hierarchy1"/>
    <dgm:cxn modelId="{A07A2D8A-CD5E-4C28-9289-0CA0EEF40F69}" type="presParOf" srcId="{AA1C523C-8093-4E81-97E4-B0001EDA2D83}" destId="{6750BA4F-7E8D-4B43-A510-301F4E0C93B9}" srcOrd="1" destOrd="0" presId="urn:microsoft.com/office/officeart/2005/8/layout/hierarchy1"/>
    <dgm:cxn modelId="{37388D6B-7BF7-464C-A355-2E735EE04D1B}" type="presParOf" srcId="{6750BA4F-7E8D-4B43-A510-301F4E0C93B9}" destId="{8DEB1600-1196-4CCE-B410-A09DA64044CA}" srcOrd="0" destOrd="0" presId="urn:microsoft.com/office/officeart/2005/8/layout/hierarchy1"/>
    <dgm:cxn modelId="{CE5DABF2-CAB2-4385-8343-E3F32CCD88F7}" type="presParOf" srcId="{8DEB1600-1196-4CCE-B410-A09DA64044CA}" destId="{CB6B5FFF-DB40-4F62-8425-E5780DFE8C7D}" srcOrd="0" destOrd="0" presId="urn:microsoft.com/office/officeart/2005/8/layout/hierarchy1"/>
    <dgm:cxn modelId="{CF33C96C-7432-4476-979F-EF7953A3D796}" type="presParOf" srcId="{8DEB1600-1196-4CCE-B410-A09DA64044CA}" destId="{B655885A-17EA-4DA3-977A-56322E91C49A}" srcOrd="1" destOrd="0" presId="urn:microsoft.com/office/officeart/2005/8/layout/hierarchy1"/>
    <dgm:cxn modelId="{437B34A3-17BA-4CB2-9996-DA699E6572B0}" type="presParOf" srcId="{6750BA4F-7E8D-4B43-A510-301F4E0C93B9}" destId="{5DCFCC42-A305-46C1-9905-FF992F084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69079-4167-43B4-9D18-128349AD93B2}"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C1C58CF2-DC0F-46D1-825F-DAF30ECD1039}">
      <dgm:prSet/>
      <dgm:spPr/>
      <dgm:t>
        <a:bodyPr/>
        <a:lstStyle/>
        <a:p>
          <a:r>
            <a:rPr lang="en-US"/>
            <a:t>You’ve got this</a:t>
          </a:r>
        </a:p>
      </dgm:t>
    </dgm:pt>
    <dgm:pt modelId="{6B337961-B0E6-4ADD-AE36-F1AD0707A090}" type="parTrans" cxnId="{4E7E5FB4-B4DD-4ECA-9DB6-F8A114508992}">
      <dgm:prSet/>
      <dgm:spPr/>
      <dgm:t>
        <a:bodyPr/>
        <a:lstStyle/>
        <a:p>
          <a:endParaRPr lang="en-US"/>
        </a:p>
      </dgm:t>
    </dgm:pt>
    <dgm:pt modelId="{83927429-7D21-4026-9963-E25AFC1E2599}" type="sibTrans" cxnId="{4E7E5FB4-B4DD-4ECA-9DB6-F8A114508992}">
      <dgm:prSet/>
      <dgm:spPr/>
      <dgm:t>
        <a:bodyPr/>
        <a:lstStyle/>
        <a:p>
          <a:endParaRPr lang="en-US"/>
        </a:p>
      </dgm:t>
    </dgm:pt>
    <dgm:pt modelId="{84F173C5-B5A5-4310-B987-E77520B96D6E}">
      <dgm:prSet/>
      <dgm:spPr/>
      <dgm:t>
        <a:bodyPr/>
        <a:lstStyle/>
        <a:p>
          <a:r>
            <a:rPr lang="en-US"/>
            <a:t>No question is stupid</a:t>
          </a:r>
        </a:p>
      </dgm:t>
    </dgm:pt>
    <dgm:pt modelId="{66502C75-F875-4FD5-B62D-72CC7C9AFCD2}" type="parTrans" cxnId="{0A063F93-0DC4-41BC-940A-8CFDE5470311}">
      <dgm:prSet/>
      <dgm:spPr/>
      <dgm:t>
        <a:bodyPr/>
        <a:lstStyle/>
        <a:p>
          <a:endParaRPr lang="en-US"/>
        </a:p>
      </dgm:t>
    </dgm:pt>
    <dgm:pt modelId="{8CAF1A14-AFA8-4FE8-B6EE-4CCDC49A0E11}" type="sibTrans" cxnId="{0A063F93-0DC4-41BC-940A-8CFDE5470311}">
      <dgm:prSet/>
      <dgm:spPr/>
      <dgm:t>
        <a:bodyPr/>
        <a:lstStyle/>
        <a:p>
          <a:endParaRPr lang="en-US"/>
        </a:p>
      </dgm:t>
    </dgm:pt>
    <dgm:pt modelId="{FF3780A2-F63E-4ADA-8C8E-B18853C69868}">
      <dgm:prSet/>
      <dgm:spPr/>
      <dgm:t>
        <a:bodyPr/>
        <a:lstStyle/>
        <a:p>
          <a:r>
            <a:rPr lang="en-US" dirty="0"/>
            <a:t>I love having these conversations so please come see me</a:t>
          </a:r>
        </a:p>
      </dgm:t>
    </dgm:pt>
    <dgm:pt modelId="{4A6711D2-8DDB-4330-8A5F-CB3AA6089F55}" type="parTrans" cxnId="{5E25796F-A8F9-411B-862E-23067A3AAE9C}">
      <dgm:prSet/>
      <dgm:spPr/>
      <dgm:t>
        <a:bodyPr/>
        <a:lstStyle/>
        <a:p>
          <a:endParaRPr lang="en-US"/>
        </a:p>
      </dgm:t>
    </dgm:pt>
    <dgm:pt modelId="{8279FA46-C479-4D2A-ACA3-E0E1843A8FB6}" type="sibTrans" cxnId="{5E25796F-A8F9-411B-862E-23067A3AAE9C}">
      <dgm:prSet/>
      <dgm:spPr/>
      <dgm:t>
        <a:bodyPr/>
        <a:lstStyle/>
        <a:p>
          <a:endParaRPr lang="en-US"/>
        </a:p>
      </dgm:t>
    </dgm:pt>
    <dgm:pt modelId="{D7735872-1D7E-473A-BD8A-A4567EAD582E}" type="pres">
      <dgm:prSet presAssocID="{0F069079-4167-43B4-9D18-128349AD93B2}" presName="hierChild1" presStyleCnt="0">
        <dgm:presLayoutVars>
          <dgm:chPref val="1"/>
          <dgm:dir/>
          <dgm:animOne val="branch"/>
          <dgm:animLvl val="lvl"/>
          <dgm:resizeHandles/>
        </dgm:presLayoutVars>
      </dgm:prSet>
      <dgm:spPr/>
    </dgm:pt>
    <dgm:pt modelId="{88AFC7CA-08BD-452D-AEAC-FED44F718333}" type="pres">
      <dgm:prSet presAssocID="{C1C58CF2-DC0F-46D1-825F-DAF30ECD1039}" presName="hierRoot1" presStyleCnt="0"/>
      <dgm:spPr/>
    </dgm:pt>
    <dgm:pt modelId="{4851185A-67C6-42DF-A7B7-01603551BF83}" type="pres">
      <dgm:prSet presAssocID="{C1C58CF2-DC0F-46D1-825F-DAF30ECD1039}" presName="composite" presStyleCnt="0"/>
      <dgm:spPr/>
    </dgm:pt>
    <dgm:pt modelId="{58B8BD22-DB71-419F-A0DE-DC851E20FE9C}" type="pres">
      <dgm:prSet presAssocID="{C1C58CF2-DC0F-46D1-825F-DAF30ECD1039}" presName="background" presStyleLbl="node0" presStyleIdx="0" presStyleCnt="3"/>
      <dgm:spPr/>
    </dgm:pt>
    <dgm:pt modelId="{0922C672-C92F-42AA-A259-AA92E553DEF4}" type="pres">
      <dgm:prSet presAssocID="{C1C58CF2-DC0F-46D1-825F-DAF30ECD1039}" presName="text" presStyleLbl="fgAcc0" presStyleIdx="0" presStyleCnt="3">
        <dgm:presLayoutVars>
          <dgm:chPref val="3"/>
        </dgm:presLayoutVars>
      </dgm:prSet>
      <dgm:spPr/>
    </dgm:pt>
    <dgm:pt modelId="{16F77E04-B690-4E26-A9C8-F519A6E294F7}" type="pres">
      <dgm:prSet presAssocID="{C1C58CF2-DC0F-46D1-825F-DAF30ECD1039}" presName="hierChild2" presStyleCnt="0"/>
      <dgm:spPr/>
    </dgm:pt>
    <dgm:pt modelId="{418274B0-2195-42D3-90AD-1C61DA9E871B}" type="pres">
      <dgm:prSet presAssocID="{84F173C5-B5A5-4310-B987-E77520B96D6E}" presName="hierRoot1" presStyleCnt="0"/>
      <dgm:spPr/>
    </dgm:pt>
    <dgm:pt modelId="{1EA74F62-B802-4BD8-9FB1-AAF7C87ADF56}" type="pres">
      <dgm:prSet presAssocID="{84F173C5-B5A5-4310-B987-E77520B96D6E}" presName="composite" presStyleCnt="0"/>
      <dgm:spPr/>
    </dgm:pt>
    <dgm:pt modelId="{920CE95F-53E5-4294-AE9F-9F24A07093A8}" type="pres">
      <dgm:prSet presAssocID="{84F173C5-B5A5-4310-B987-E77520B96D6E}" presName="background" presStyleLbl="node0" presStyleIdx="1" presStyleCnt="3"/>
      <dgm:spPr/>
    </dgm:pt>
    <dgm:pt modelId="{BBB6D4BC-BC9F-4B63-9B80-DB3B4DF23E74}" type="pres">
      <dgm:prSet presAssocID="{84F173C5-B5A5-4310-B987-E77520B96D6E}" presName="text" presStyleLbl="fgAcc0" presStyleIdx="1" presStyleCnt="3">
        <dgm:presLayoutVars>
          <dgm:chPref val="3"/>
        </dgm:presLayoutVars>
      </dgm:prSet>
      <dgm:spPr/>
    </dgm:pt>
    <dgm:pt modelId="{7C62159E-46F2-4135-9B6F-103736812D0E}" type="pres">
      <dgm:prSet presAssocID="{84F173C5-B5A5-4310-B987-E77520B96D6E}" presName="hierChild2" presStyleCnt="0"/>
      <dgm:spPr/>
    </dgm:pt>
    <dgm:pt modelId="{44C7437D-C617-4413-9AD9-5BD769811847}" type="pres">
      <dgm:prSet presAssocID="{FF3780A2-F63E-4ADA-8C8E-B18853C69868}" presName="hierRoot1" presStyleCnt="0"/>
      <dgm:spPr/>
    </dgm:pt>
    <dgm:pt modelId="{01EFABD1-88AD-4750-BC4C-964B0A043AEC}" type="pres">
      <dgm:prSet presAssocID="{FF3780A2-F63E-4ADA-8C8E-B18853C69868}" presName="composite" presStyleCnt="0"/>
      <dgm:spPr/>
    </dgm:pt>
    <dgm:pt modelId="{1B1C63B4-7682-4341-8146-D4C40A7495C0}" type="pres">
      <dgm:prSet presAssocID="{FF3780A2-F63E-4ADA-8C8E-B18853C69868}" presName="background" presStyleLbl="node0" presStyleIdx="2" presStyleCnt="3"/>
      <dgm:spPr/>
    </dgm:pt>
    <dgm:pt modelId="{0435BA34-F827-45E2-809E-E0D7E0316900}" type="pres">
      <dgm:prSet presAssocID="{FF3780A2-F63E-4ADA-8C8E-B18853C69868}" presName="text" presStyleLbl="fgAcc0" presStyleIdx="2" presStyleCnt="3">
        <dgm:presLayoutVars>
          <dgm:chPref val="3"/>
        </dgm:presLayoutVars>
      </dgm:prSet>
      <dgm:spPr/>
    </dgm:pt>
    <dgm:pt modelId="{C6AB5741-AF2D-4292-953F-480122684233}" type="pres">
      <dgm:prSet presAssocID="{FF3780A2-F63E-4ADA-8C8E-B18853C69868}" presName="hierChild2" presStyleCnt="0"/>
      <dgm:spPr/>
    </dgm:pt>
  </dgm:ptLst>
  <dgm:cxnLst>
    <dgm:cxn modelId="{861D9B21-BE6F-40DA-A516-E79DC16EF9CF}" type="presOf" srcId="{C1C58CF2-DC0F-46D1-825F-DAF30ECD1039}" destId="{0922C672-C92F-42AA-A259-AA92E553DEF4}" srcOrd="0" destOrd="0" presId="urn:microsoft.com/office/officeart/2005/8/layout/hierarchy1"/>
    <dgm:cxn modelId="{5E25796F-A8F9-411B-862E-23067A3AAE9C}" srcId="{0F069079-4167-43B4-9D18-128349AD93B2}" destId="{FF3780A2-F63E-4ADA-8C8E-B18853C69868}" srcOrd="2" destOrd="0" parTransId="{4A6711D2-8DDB-4330-8A5F-CB3AA6089F55}" sibTransId="{8279FA46-C479-4D2A-ACA3-E0E1843A8FB6}"/>
    <dgm:cxn modelId="{4AF23E8B-9435-420C-AB96-6646770620DF}" type="presOf" srcId="{0F069079-4167-43B4-9D18-128349AD93B2}" destId="{D7735872-1D7E-473A-BD8A-A4567EAD582E}" srcOrd="0" destOrd="0" presId="urn:microsoft.com/office/officeart/2005/8/layout/hierarchy1"/>
    <dgm:cxn modelId="{0A063F93-0DC4-41BC-940A-8CFDE5470311}" srcId="{0F069079-4167-43B4-9D18-128349AD93B2}" destId="{84F173C5-B5A5-4310-B987-E77520B96D6E}" srcOrd="1" destOrd="0" parTransId="{66502C75-F875-4FD5-B62D-72CC7C9AFCD2}" sibTransId="{8CAF1A14-AFA8-4FE8-B6EE-4CCDC49A0E11}"/>
    <dgm:cxn modelId="{4E7E5FB4-B4DD-4ECA-9DB6-F8A114508992}" srcId="{0F069079-4167-43B4-9D18-128349AD93B2}" destId="{C1C58CF2-DC0F-46D1-825F-DAF30ECD1039}" srcOrd="0" destOrd="0" parTransId="{6B337961-B0E6-4ADD-AE36-F1AD0707A090}" sibTransId="{83927429-7D21-4026-9963-E25AFC1E2599}"/>
    <dgm:cxn modelId="{556DA0CA-E629-4482-B292-1FEE13CB5C0F}" type="presOf" srcId="{FF3780A2-F63E-4ADA-8C8E-B18853C69868}" destId="{0435BA34-F827-45E2-809E-E0D7E0316900}" srcOrd="0" destOrd="0" presId="urn:microsoft.com/office/officeart/2005/8/layout/hierarchy1"/>
    <dgm:cxn modelId="{874961D7-F30A-4D75-B3D7-CC2505A71F8F}" type="presOf" srcId="{84F173C5-B5A5-4310-B987-E77520B96D6E}" destId="{BBB6D4BC-BC9F-4B63-9B80-DB3B4DF23E74}" srcOrd="0" destOrd="0" presId="urn:microsoft.com/office/officeart/2005/8/layout/hierarchy1"/>
    <dgm:cxn modelId="{1781CC95-7CB8-47AD-BA97-5D743C1A2573}" type="presParOf" srcId="{D7735872-1D7E-473A-BD8A-A4567EAD582E}" destId="{88AFC7CA-08BD-452D-AEAC-FED44F718333}" srcOrd="0" destOrd="0" presId="urn:microsoft.com/office/officeart/2005/8/layout/hierarchy1"/>
    <dgm:cxn modelId="{67BE9660-1530-4D35-8686-699728B312FD}" type="presParOf" srcId="{88AFC7CA-08BD-452D-AEAC-FED44F718333}" destId="{4851185A-67C6-42DF-A7B7-01603551BF83}" srcOrd="0" destOrd="0" presId="urn:microsoft.com/office/officeart/2005/8/layout/hierarchy1"/>
    <dgm:cxn modelId="{FAA8F125-5B75-4CD4-9E6F-F262487937B8}" type="presParOf" srcId="{4851185A-67C6-42DF-A7B7-01603551BF83}" destId="{58B8BD22-DB71-419F-A0DE-DC851E20FE9C}" srcOrd="0" destOrd="0" presId="urn:microsoft.com/office/officeart/2005/8/layout/hierarchy1"/>
    <dgm:cxn modelId="{8E0D9D8D-5518-4068-8899-3D07F2263871}" type="presParOf" srcId="{4851185A-67C6-42DF-A7B7-01603551BF83}" destId="{0922C672-C92F-42AA-A259-AA92E553DEF4}" srcOrd="1" destOrd="0" presId="urn:microsoft.com/office/officeart/2005/8/layout/hierarchy1"/>
    <dgm:cxn modelId="{E36072F3-4EE4-47D5-80C0-9F9B9FB1602E}" type="presParOf" srcId="{88AFC7CA-08BD-452D-AEAC-FED44F718333}" destId="{16F77E04-B690-4E26-A9C8-F519A6E294F7}" srcOrd="1" destOrd="0" presId="urn:microsoft.com/office/officeart/2005/8/layout/hierarchy1"/>
    <dgm:cxn modelId="{9EEE3F64-E4A3-4E44-9227-E22F41BFC439}" type="presParOf" srcId="{D7735872-1D7E-473A-BD8A-A4567EAD582E}" destId="{418274B0-2195-42D3-90AD-1C61DA9E871B}" srcOrd="1" destOrd="0" presId="urn:microsoft.com/office/officeart/2005/8/layout/hierarchy1"/>
    <dgm:cxn modelId="{A8D54A95-CD77-4BAE-AFEA-0136DA44CA98}" type="presParOf" srcId="{418274B0-2195-42D3-90AD-1C61DA9E871B}" destId="{1EA74F62-B802-4BD8-9FB1-AAF7C87ADF56}" srcOrd="0" destOrd="0" presId="urn:microsoft.com/office/officeart/2005/8/layout/hierarchy1"/>
    <dgm:cxn modelId="{1ACAA68C-3326-48CD-83C5-DDD48005A4C4}" type="presParOf" srcId="{1EA74F62-B802-4BD8-9FB1-AAF7C87ADF56}" destId="{920CE95F-53E5-4294-AE9F-9F24A07093A8}" srcOrd="0" destOrd="0" presId="urn:microsoft.com/office/officeart/2005/8/layout/hierarchy1"/>
    <dgm:cxn modelId="{D17BFDF8-A4FD-43CC-9E77-CDE0143B24B8}" type="presParOf" srcId="{1EA74F62-B802-4BD8-9FB1-AAF7C87ADF56}" destId="{BBB6D4BC-BC9F-4B63-9B80-DB3B4DF23E74}" srcOrd="1" destOrd="0" presId="urn:microsoft.com/office/officeart/2005/8/layout/hierarchy1"/>
    <dgm:cxn modelId="{AE40FB86-449D-4133-A529-32429AD43B95}" type="presParOf" srcId="{418274B0-2195-42D3-90AD-1C61DA9E871B}" destId="{7C62159E-46F2-4135-9B6F-103736812D0E}" srcOrd="1" destOrd="0" presId="urn:microsoft.com/office/officeart/2005/8/layout/hierarchy1"/>
    <dgm:cxn modelId="{199CECAB-FF7B-449D-BA0B-4DFF7F6A0064}" type="presParOf" srcId="{D7735872-1D7E-473A-BD8A-A4567EAD582E}" destId="{44C7437D-C617-4413-9AD9-5BD769811847}" srcOrd="2" destOrd="0" presId="urn:microsoft.com/office/officeart/2005/8/layout/hierarchy1"/>
    <dgm:cxn modelId="{7F8D1B4F-D81C-4DD6-BA3B-20DBB8F6BA84}" type="presParOf" srcId="{44C7437D-C617-4413-9AD9-5BD769811847}" destId="{01EFABD1-88AD-4750-BC4C-964B0A043AEC}" srcOrd="0" destOrd="0" presId="urn:microsoft.com/office/officeart/2005/8/layout/hierarchy1"/>
    <dgm:cxn modelId="{6AE67A50-84C1-4182-A4AE-2CC402E16CF4}" type="presParOf" srcId="{01EFABD1-88AD-4750-BC4C-964B0A043AEC}" destId="{1B1C63B4-7682-4341-8146-D4C40A7495C0}" srcOrd="0" destOrd="0" presId="urn:microsoft.com/office/officeart/2005/8/layout/hierarchy1"/>
    <dgm:cxn modelId="{3E31199E-F969-4ECA-B251-5C03D176DA12}" type="presParOf" srcId="{01EFABD1-88AD-4750-BC4C-964B0A043AEC}" destId="{0435BA34-F827-45E2-809E-E0D7E0316900}" srcOrd="1" destOrd="0" presId="urn:microsoft.com/office/officeart/2005/8/layout/hierarchy1"/>
    <dgm:cxn modelId="{1EDF2DB1-9BDC-47EB-9FCB-C60F40161F50}" type="presParOf" srcId="{44C7437D-C617-4413-9AD9-5BD769811847}" destId="{C6AB5741-AF2D-4292-953F-4801226842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C0308-C3B2-4556-AA6E-C1A336B40ACF}">
      <dsp:nvSpPr>
        <dsp:cNvPr id="0" name=""/>
        <dsp:cNvSpPr/>
      </dsp:nvSpPr>
      <dsp:spPr>
        <a:xfrm>
          <a:off x="1288"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D24BF86-A4F3-4267-A8E7-3C34C3C5CEDB}">
      <dsp:nvSpPr>
        <dsp:cNvPr id="0" name=""/>
        <dsp:cNvSpPr/>
      </dsp:nvSpPr>
      <dsp:spPr>
        <a:xfrm>
          <a:off x="503722"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t>No account is necessary.</a:t>
          </a:r>
        </a:p>
      </dsp:txBody>
      <dsp:txXfrm>
        <a:off x="587823" y="569421"/>
        <a:ext cx="4353708" cy="2703210"/>
      </dsp:txXfrm>
    </dsp:sp>
    <dsp:sp modelId="{CB6B5FFF-DB40-4F62-8425-E5780DFE8C7D}">
      <dsp:nvSpPr>
        <dsp:cNvPr id="0" name=""/>
        <dsp:cNvSpPr/>
      </dsp:nvSpPr>
      <dsp:spPr>
        <a:xfrm>
          <a:off x="5528067" y="8007"/>
          <a:ext cx="4521910" cy="2871412"/>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655885A-17EA-4DA3-977A-56322E91C49A}">
      <dsp:nvSpPr>
        <dsp:cNvPr id="0" name=""/>
        <dsp:cNvSpPr/>
      </dsp:nvSpPr>
      <dsp:spPr>
        <a:xfrm>
          <a:off x="6030501" y="485320"/>
          <a:ext cx="4521910" cy="287141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t>Simply google “alis”</a:t>
          </a:r>
        </a:p>
      </dsp:txBody>
      <dsp:txXfrm>
        <a:off x="6114602" y="569421"/>
        <a:ext cx="4353708" cy="2703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8BD22-DB71-419F-A0DE-DC851E20FE9C}">
      <dsp:nvSpPr>
        <dsp:cNvPr id="0" name=""/>
        <dsp:cNvSpPr/>
      </dsp:nvSpPr>
      <dsp:spPr>
        <a:xfrm>
          <a:off x="0" y="583301"/>
          <a:ext cx="2968228" cy="1884824"/>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922C672-C92F-42AA-A259-AA92E553DEF4}">
      <dsp:nvSpPr>
        <dsp:cNvPr id="0" name=""/>
        <dsp:cNvSpPr/>
      </dsp:nvSpPr>
      <dsp:spPr>
        <a:xfrm>
          <a:off x="329803" y="896614"/>
          <a:ext cx="2968228" cy="188482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You’ve got this</a:t>
          </a:r>
        </a:p>
      </dsp:txBody>
      <dsp:txXfrm>
        <a:off x="385008" y="951819"/>
        <a:ext cx="2857818" cy="1774414"/>
      </dsp:txXfrm>
    </dsp:sp>
    <dsp:sp modelId="{920CE95F-53E5-4294-AE9F-9F24A07093A8}">
      <dsp:nvSpPr>
        <dsp:cNvPr id="0" name=""/>
        <dsp:cNvSpPr/>
      </dsp:nvSpPr>
      <dsp:spPr>
        <a:xfrm>
          <a:off x="3627834" y="583301"/>
          <a:ext cx="2968228" cy="1884824"/>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BB6D4BC-BC9F-4B63-9B80-DB3B4DF23E74}">
      <dsp:nvSpPr>
        <dsp:cNvPr id="0" name=""/>
        <dsp:cNvSpPr/>
      </dsp:nvSpPr>
      <dsp:spPr>
        <a:xfrm>
          <a:off x="3957637" y="896614"/>
          <a:ext cx="2968228" cy="188482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No question is stupid</a:t>
          </a:r>
        </a:p>
      </dsp:txBody>
      <dsp:txXfrm>
        <a:off x="4012842" y="951819"/>
        <a:ext cx="2857818" cy="1774414"/>
      </dsp:txXfrm>
    </dsp:sp>
    <dsp:sp modelId="{1B1C63B4-7682-4341-8146-D4C40A7495C0}">
      <dsp:nvSpPr>
        <dsp:cNvPr id="0" name=""/>
        <dsp:cNvSpPr/>
      </dsp:nvSpPr>
      <dsp:spPr>
        <a:xfrm>
          <a:off x="7255668" y="583301"/>
          <a:ext cx="2968228" cy="1884824"/>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435BA34-F827-45E2-809E-E0D7E0316900}">
      <dsp:nvSpPr>
        <dsp:cNvPr id="0" name=""/>
        <dsp:cNvSpPr/>
      </dsp:nvSpPr>
      <dsp:spPr>
        <a:xfrm>
          <a:off x="7585471" y="896614"/>
          <a:ext cx="2968228" cy="188482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 love having these conversations so please come see me</a:t>
          </a:r>
        </a:p>
      </dsp:txBody>
      <dsp:txXfrm>
        <a:off x="7640676" y="951819"/>
        <a:ext cx="2857818" cy="17744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9/27/2021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9/27/2021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applyalberta.c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jstudentservices.weebl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Applying to Post-Secondary</a:t>
            </a:r>
          </a:p>
        </p:txBody>
      </p:sp>
      <p:sp>
        <p:nvSpPr>
          <p:cNvPr id="3" name="Subtitle 2"/>
          <p:cNvSpPr>
            <a:spLocks noGrp="1"/>
          </p:cNvSpPr>
          <p:nvPr>
            <p:ph type="subTitle" idx="1"/>
          </p:nvPr>
        </p:nvSpPr>
        <p:spPr/>
        <p:txBody>
          <a:bodyPr>
            <a:noAutofit/>
          </a:bodyPr>
          <a:lstStyle/>
          <a:p>
            <a:r>
              <a:rPr lang="en-US" sz="2400" dirty="0"/>
              <a:t>And how do I get scholarships?</a:t>
            </a:r>
          </a:p>
        </p:txBody>
      </p:sp>
    </p:spTree>
    <p:extLst>
      <p:ext uri="{BB962C8B-B14F-4D97-AF65-F5344CB8AC3E}">
        <p14:creationId xmlns:p14="http://schemas.microsoft.com/office/powerpoint/2010/main" val="385871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231D-F27C-4C72-B1B5-91DA06108FBC}"/>
              </a:ext>
            </a:extLst>
          </p:cNvPr>
          <p:cNvSpPr>
            <a:spLocks noGrp="1"/>
          </p:cNvSpPr>
          <p:nvPr>
            <p:ph type="title"/>
          </p:nvPr>
        </p:nvSpPr>
        <p:spPr>
          <a:xfrm>
            <a:off x="810000" y="447188"/>
            <a:ext cx="10571998" cy="970450"/>
          </a:xfrm>
        </p:spPr>
        <p:txBody>
          <a:bodyPr>
            <a:normAutofit/>
          </a:bodyPr>
          <a:lstStyle/>
          <a:p>
            <a:r>
              <a:rPr lang="en-US" dirty="0"/>
              <a:t>ALIS – how to</a:t>
            </a:r>
          </a:p>
        </p:txBody>
      </p:sp>
      <p:graphicFrame>
        <p:nvGraphicFramePr>
          <p:cNvPr id="5" name="Content Placeholder 2">
            <a:extLst>
              <a:ext uri="{FF2B5EF4-FFF2-40B4-BE49-F238E27FC236}">
                <a16:creationId xmlns:a16="http://schemas.microsoft.com/office/drawing/2014/main" id="{8050ECB9-E1F1-430F-8333-258DD51E1B07}"/>
              </a:ext>
            </a:extLst>
          </p:cNvPr>
          <p:cNvGraphicFramePr>
            <a:graphicFrameLocks noGrp="1"/>
          </p:cNvGraphicFramePr>
          <p:nvPr>
            <p:ph idx="1"/>
            <p:extLst>
              <p:ext uri="{D42A27DB-BD31-4B8C-83A1-F6EECF244321}">
                <p14:modId xmlns:p14="http://schemas.microsoft.com/office/powerpoint/2010/main" val="1818720639"/>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989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F12C-99A8-4BC5-A54A-DC1718779061}"/>
              </a:ext>
            </a:extLst>
          </p:cNvPr>
          <p:cNvSpPr>
            <a:spLocks noGrp="1"/>
          </p:cNvSpPr>
          <p:nvPr>
            <p:ph type="title"/>
          </p:nvPr>
        </p:nvSpPr>
        <p:spPr/>
        <p:txBody>
          <a:bodyPr/>
          <a:lstStyle/>
          <a:p>
            <a:r>
              <a:rPr lang="en-US" dirty="0" err="1"/>
              <a:t>ApplyAlberta</a:t>
            </a:r>
            <a:endParaRPr lang="en-US" dirty="0"/>
          </a:p>
        </p:txBody>
      </p:sp>
      <p:pic>
        <p:nvPicPr>
          <p:cNvPr id="5" name="Content Placeholder 4">
            <a:extLst>
              <a:ext uri="{FF2B5EF4-FFF2-40B4-BE49-F238E27FC236}">
                <a16:creationId xmlns:a16="http://schemas.microsoft.com/office/drawing/2014/main" id="{B1A7B197-FD97-42C2-8A1C-BF9BC8E1587D}"/>
              </a:ext>
            </a:extLst>
          </p:cNvPr>
          <p:cNvPicPr>
            <a:picLocks noGrp="1" noChangeAspect="1"/>
          </p:cNvPicPr>
          <p:nvPr>
            <p:ph idx="1"/>
          </p:nvPr>
        </p:nvPicPr>
        <p:blipFill>
          <a:blip r:embed="rId2"/>
          <a:stretch>
            <a:fillRect/>
          </a:stretch>
        </p:blipFill>
        <p:spPr>
          <a:xfrm>
            <a:off x="2739234" y="2222500"/>
            <a:ext cx="6713531" cy="3636963"/>
          </a:xfrm>
        </p:spPr>
      </p:pic>
    </p:spTree>
    <p:extLst>
      <p:ext uri="{BB962C8B-B14F-4D97-AF65-F5344CB8AC3E}">
        <p14:creationId xmlns:p14="http://schemas.microsoft.com/office/powerpoint/2010/main" val="23335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ApplyAlberta</a:t>
            </a:r>
            <a:r>
              <a:rPr lang="en-US" dirty="0"/>
              <a:t> – why bother?</a:t>
            </a:r>
          </a:p>
        </p:txBody>
      </p:sp>
      <p:sp>
        <p:nvSpPr>
          <p:cNvPr id="3" name="Content Placeholder 2"/>
          <p:cNvSpPr>
            <a:spLocks noGrp="1"/>
          </p:cNvSpPr>
          <p:nvPr>
            <p:ph idx="1"/>
          </p:nvPr>
        </p:nvSpPr>
        <p:spPr/>
        <p:txBody>
          <a:bodyPr/>
          <a:lstStyle/>
          <a:p>
            <a:r>
              <a:rPr lang="en-US" sz="2400" dirty="0"/>
              <a:t>All Alberta </a:t>
            </a:r>
            <a:r>
              <a:rPr lang="en-US" sz="2400" dirty="0" err="1"/>
              <a:t>post-secondary</a:t>
            </a:r>
            <a:r>
              <a:rPr lang="en-US" sz="2400" dirty="0"/>
              <a:t> institutions use this website for the application process for all degrees, diplomas, certificates (includes pre-employment trades certificates)</a:t>
            </a:r>
          </a:p>
          <a:p>
            <a:pPr marL="0" indent="0">
              <a:buNone/>
            </a:pPr>
            <a:endParaRPr lang="en-US" sz="2400" dirty="0"/>
          </a:p>
          <a:p>
            <a:r>
              <a:rPr lang="en-US" sz="2400" dirty="0"/>
              <a:t>Automatically sends your transcripts to your new school in August after diploma marks are in</a:t>
            </a:r>
          </a:p>
          <a:p>
            <a:pPr marL="0" indent="0">
              <a:buNone/>
            </a:pPr>
            <a:endParaRPr lang="en-US" dirty="0"/>
          </a:p>
        </p:txBody>
      </p:sp>
    </p:spTree>
    <p:extLst>
      <p:ext uri="{BB962C8B-B14F-4D97-AF65-F5344CB8AC3E}">
        <p14:creationId xmlns:p14="http://schemas.microsoft.com/office/powerpoint/2010/main" val="40832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ApplyAlberta</a:t>
            </a:r>
            <a:r>
              <a:rPr lang="en-US" dirty="0"/>
              <a:t> – how to</a:t>
            </a:r>
          </a:p>
        </p:txBody>
      </p:sp>
      <p:sp>
        <p:nvSpPr>
          <p:cNvPr id="3" name="Content Placeholder 2"/>
          <p:cNvSpPr>
            <a:spLocks noGrp="1"/>
          </p:cNvSpPr>
          <p:nvPr>
            <p:ph idx="1"/>
          </p:nvPr>
        </p:nvSpPr>
        <p:spPr>
          <a:xfrm>
            <a:off x="818712" y="2222287"/>
            <a:ext cx="10554574" cy="4028884"/>
          </a:xfrm>
        </p:spPr>
        <p:txBody>
          <a:bodyPr>
            <a:noAutofit/>
          </a:bodyPr>
          <a:lstStyle/>
          <a:p>
            <a:r>
              <a:rPr lang="en-US" dirty="0"/>
              <a:t>Print out your Detailed Academic Report from </a:t>
            </a:r>
            <a:r>
              <a:rPr lang="en-US" dirty="0" err="1"/>
              <a:t>myPass</a:t>
            </a:r>
            <a:endParaRPr lang="en-US" dirty="0"/>
          </a:p>
          <a:p>
            <a:r>
              <a:rPr lang="en-US" dirty="0"/>
              <a:t>Visit </a:t>
            </a:r>
            <a:r>
              <a:rPr lang="en-US" dirty="0">
                <a:hlinkClick r:id="rId2"/>
              </a:rPr>
              <a:t>www.applyalberta.ca</a:t>
            </a:r>
            <a:r>
              <a:rPr lang="en-US" dirty="0"/>
              <a:t> </a:t>
            </a:r>
          </a:p>
          <a:p>
            <a:r>
              <a:rPr lang="en-US" dirty="0"/>
              <a:t>Create an account using your personal email, not your EDU account</a:t>
            </a:r>
          </a:p>
          <a:p>
            <a:r>
              <a:rPr lang="en-US" dirty="0"/>
              <a:t>Enter in demographic information</a:t>
            </a:r>
          </a:p>
          <a:p>
            <a:r>
              <a:rPr lang="en-US" dirty="0"/>
              <a:t>Enter grade history: grade 11 and 12 marks for all core, art, drama, FSL, Instrumental Music, </a:t>
            </a:r>
            <a:r>
              <a:rPr lang="en-US" dirty="0" err="1"/>
              <a:t>PhysEd</a:t>
            </a:r>
            <a:r>
              <a:rPr lang="en-US" dirty="0"/>
              <a:t>, Aboriginal Studies, Yoga, Advanced Acting</a:t>
            </a:r>
          </a:p>
          <a:p>
            <a:r>
              <a:rPr lang="en-US" dirty="0"/>
              <a:t>IF APPLICABLE: Also enter grade 11 and 12 marks for CTS credits, religion, forensics</a:t>
            </a:r>
          </a:p>
          <a:p>
            <a:r>
              <a:rPr lang="en-US" dirty="0"/>
              <a:t>Choose school and program (can usually enter first and second choices of program)</a:t>
            </a:r>
          </a:p>
          <a:p>
            <a:r>
              <a:rPr lang="en-US" dirty="0"/>
              <a:t>Pay application fee</a:t>
            </a:r>
          </a:p>
          <a:p>
            <a:r>
              <a:rPr lang="en-US" dirty="0"/>
              <a:t>Hit submit!</a:t>
            </a:r>
          </a:p>
        </p:txBody>
      </p:sp>
    </p:spTree>
    <p:extLst>
      <p:ext uri="{BB962C8B-B14F-4D97-AF65-F5344CB8AC3E}">
        <p14:creationId xmlns:p14="http://schemas.microsoft.com/office/powerpoint/2010/main" val="414342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continued…</a:t>
            </a:r>
          </a:p>
        </p:txBody>
      </p:sp>
      <p:sp>
        <p:nvSpPr>
          <p:cNvPr id="3" name="Content Placeholder 2"/>
          <p:cNvSpPr>
            <a:spLocks noGrp="1"/>
          </p:cNvSpPr>
          <p:nvPr>
            <p:ph idx="1"/>
          </p:nvPr>
        </p:nvSpPr>
        <p:spPr/>
        <p:txBody>
          <a:bodyPr>
            <a:normAutofit fontScale="92500" lnSpcReduction="10000"/>
          </a:bodyPr>
          <a:lstStyle/>
          <a:p>
            <a:r>
              <a:rPr lang="en-US" sz="2400" dirty="0"/>
              <a:t>Consider applying to approximately 3 programs/institutions (but be mindful of the application fees, because they add up fast)</a:t>
            </a:r>
          </a:p>
          <a:p>
            <a:endParaRPr lang="en-US" sz="2400" dirty="0"/>
          </a:p>
          <a:p>
            <a:r>
              <a:rPr lang="en-US" sz="2400" dirty="0"/>
              <a:t>Check your email and </a:t>
            </a:r>
            <a:r>
              <a:rPr lang="en-US" sz="2400" dirty="0" err="1"/>
              <a:t>applyalberta</a:t>
            </a:r>
            <a:r>
              <a:rPr lang="en-US" sz="2400" dirty="0"/>
              <a:t> account frequently for updates/requests for information (seriously, once every few days)</a:t>
            </a:r>
          </a:p>
          <a:p>
            <a:endParaRPr lang="en-US" sz="2400" dirty="0"/>
          </a:p>
          <a:p>
            <a:r>
              <a:rPr lang="en-US" sz="2400" dirty="0"/>
              <a:t>Create a word doc/google doc/photo album on your phone just for passwords/emails/ID numbers as your email will fill up and they get tough to find later</a:t>
            </a:r>
          </a:p>
        </p:txBody>
      </p:sp>
    </p:spTree>
    <p:extLst>
      <p:ext uri="{BB962C8B-B14F-4D97-AF65-F5344CB8AC3E}">
        <p14:creationId xmlns:p14="http://schemas.microsoft.com/office/powerpoint/2010/main" val="20220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99E765-60AB-4D66-9C99-D4DF0A50DA46}"/>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3800"/>
              <a:t>TradeSecrets</a:t>
            </a:r>
          </a:p>
        </p:txBody>
      </p:sp>
      <p:sp>
        <p:nvSpPr>
          <p:cNvPr id="12" name="Freeform: Shape 11">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0CDF79B-F2C2-4C81-8ABD-3C1BD0D3284A}"/>
              </a:ext>
            </a:extLst>
          </p:cNvPr>
          <p:cNvPicPr>
            <a:picLocks noGrp="1" noChangeAspect="1"/>
          </p:cNvPicPr>
          <p:nvPr>
            <p:ph idx="1"/>
          </p:nvPr>
        </p:nvPicPr>
        <p:blipFill>
          <a:blip r:embed="rId2"/>
          <a:stretch>
            <a:fillRect/>
          </a:stretch>
        </p:blipFill>
        <p:spPr>
          <a:xfrm>
            <a:off x="5612118" y="1337921"/>
            <a:ext cx="5630441" cy="4152449"/>
          </a:xfrm>
          <a:prstGeom prst="rect">
            <a:avLst/>
          </a:prstGeom>
        </p:spPr>
      </p:pic>
    </p:spTree>
    <p:extLst>
      <p:ext uri="{BB962C8B-B14F-4D97-AF65-F5344CB8AC3E}">
        <p14:creationId xmlns:p14="http://schemas.microsoft.com/office/powerpoint/2010/main" val="41386516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Tradesecrets.alberta.ca – why bother?</a:t>
            </a:r>
          </a:p>
        </p:txBody>
      </p:sp>
      <p:sp>
        <p:nvSpPr>
          <p:cNvPr id="3" name="Content Placeholder 2"/>
          <p:cNvSpPr>
            <a:spLocks noGrp="1"/>
          </p:cNvSpPr>
          <p:nvPr>
            <p:ph idx="1"/>
          </p:nvPr>
        </p:nvSpPr>
        <p:spPr/>
        <p:txBody>
          <a:bodyPr>
            <a:normAutofit/>
          </a:bodyPr>
          <a:lstStyle/>
          <a:p>
            <a:r>
              <a:rPr lang="en-US" sz="2400" dirty="0"/>
              <a:t>If you are interested in entering a trade, and/or learning more about which occupations are considered “trades”, this is the site you need to visit.</a:t>
            </a:r>
          </a:p>
          <a:p>
            <a:r>
              <a:rPr lang="en-US" sz="2400" dirty="0"/>
              <a:t>You can see descriptions of the recognized trades in Alberta </a:t>
            </a:r>
          </a:p>
          <a:p>
            <a:r>
              <a:rPr lang="en-US" sz="2400" dirty="0"/>
              <a:t>This is where you apply to be an apprentice</a:t>
            </a:r>
          </a:p>
          <a:p>
            <a:r>
              <a:rPr lang="en-US" sz="2400" dirty="0"/>
              <a:t>This is also where you can learn about scholarships/financial aid for students entering trades</a:t>
            </a:r>
          </a:p>
        </p:txBody>
      </p:sp>
    </p:spTree>
    <p:extLst>
      <p:ext uri="{BB962C8B-B14F-4D97-AF65-F5344CB8AC3E}">
        <p14:creationId xmlns:p14="http://schemas.microsoft.com/office/powerpoint/2010/main" val="241945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20CA-6F04-4662-91A9-83DAABBEB33B}"/>
              </a:ext>
            </a:extLst>
          </p:cNvPr>
          <p:cNvSpPr>
            <a:spLocks noGrp="1"/>
          </p:cNvSpPr>
          <p:nvPr>
            <p:ph type="title"/>
          </p:nvPr>
        </p:nvSpPr>
        <p:spPr/>
        <p:txBody>
          <a:bodyPr/>
          <a:lstStyle/>
          <a:p>
            <a:r>
              <a:rPr lang="en-US" dirty="0"/>
              <a:t>Tradesecrets.alberta.ca – how to</a:t>
            </a:r>
          </a:p>
        </p:txBody>
      </p:sp>
      <p:sp>
        <p:nvSpPr>
          <p:cNvPr id="3" name="Content Placeholder 2">
            <a:extLst>
              <a:ext uri="{FF2B5EF4-FFF2-40B4-BE49-F238E27FC236}">
                <a16:creationId xmlns:a16="http://schemas.microsoft.com/office/drawing/2014/main" id="{1B13F796-E1B8-4F5C-AF39-135DFA3D80BF}"/>
              </a:ext>
            </a:extLst>
          </p:cNvPr>
          <p:cNvSpPr>
            <a:spLocks noGrp="1"/>
          </p:cNvSpPr>
          <p:nvPr>
            <p:ph idx="1"/>
          </p:nvPr>
        </p:nvSpPr>
        <p:spPr/>
        <p:txBody>
          <a:bodyPr/>
          <a:lstStyle/>
          <a:p>
            <a:r>
              <a:rPr lang="en-US" dirty="0"/>
              <a:t>No account necessary if you’re just wanting information!</a:t>
            </a:r>
          </a:p>
          <a:p>
            <a:r>
              <a:rPr lang="en-US" dirty="0"/>
              <a:t>Create your </a:t>
            </a:r>
            <a:r>
              <a:rPr lang="en-US" dirty="0" err="1"/>
              <a:t>myPass</a:t>
            </a:r>
            <a:r>
              <a:rPr lang="en-US" dirty="0"/>
              <a:t> account first because you’ll need your ASN</a:t>
            </a:r>
          </a:p>
          <a:p>
            <a:endParaRPr lang="en-US" dirty="0"/>
          </a:p>
          <a:p>
            <a:r>
              <a:rPr lang="en-US" dirty="0"/>
              <a:t>Create your </a:t>
            </a:r>
            <a:r>
              <a:rPr lang="en-US" dirty="0" err="1"/>
              <a:t>myAlberta</a:t>
            </a:r>
            <a:r>
              <a:rPr lang="en-US" dirty="0"/>
              <a:t> Digital ID (google the phrase itself)</a:t>
            </a:r>
          </a:p>
          <a:p>
            <a:endParaRPr lang="en-US" dirty="0"/>
          </a:p>
          <a:p>
            <a:r>
              <a:rPr lang="en-US" dirty="0"/>
              <a:t>If you have a journeyperson who has agreed to apprentice you, get their email address </a:t>
            </a:r>
          </a:p>
          <a:p>
            <a:endParaRPr lang="en-US" dirty="0"/>
          </a:p>
          <a:p>
            <a:r>
              <a:rPr lang="en-US" dirty="0"/>
              <a:t>Create your </a:t>
            </a:r>
            <a:r>
              <a:rPr lang="en-US" dirty="0" err="1"/>
              <a:t>TradeSecrets</a:t>
            </a:r>
            <a:r>
              <a:rPr lang="en-US" dirty="0"/>
              <a:t> account and complete the application</a:t>
            </a:r>
          </a:p>
        </p:txBody>
      </p:sp>
    </p:spTree>
    <p:extLst>
      <p:ext uri="{BB962C8B-B14F-4D97-AF65-F5344CB8AC3E}">
        <p14:creationId xmlns:p14="http://schemas.microsoft.com/office/powerpoint/2010/main" val="385303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947607"/>
            <a:ext cx="4389427" cy="4962786"/>
          </a:xfrm>
        </p:spPr>
        <p:txBody>
          <a:bodyPr vert="horz" lIns="91440" tIns="45720" rIns="91440" bIns="45720" rtlCol="0" anchor="ctr">
            <a:normAutofit/>
          </a:bodyPr>
          <a:lstStyle/>
          <a:p>
            <a:r>
              <a:rPr lang="en-US" sz="5400"/>
              <a:t>Scholarships – why bother?</a:t>
            </a:r>
          </a:p>
        </p:txBody>
      </p:sp>
      <p:sp>
        <p:nvSpPr>
          <p:cNvPr id="3" name="Content Placeholder 2"/>
          <p:cNvSpPr>
            <a:spLocks noGrp="1"/>
          </p:cNvSpPr>
          <p:nvPr>
            <p:ph idx="1"/>
          </p:nvPr>
        </p:nvSpPr>
        <p:spPr>
          <a:xfrm>
            <a:off x="7229345" y="947607"/>
            <a:ext cx="4152655" cy="4962785"/>
          </a:xfrm>
          <a:effectLst/>
        </p:spPr>
        <p:txBody>
          <a:bodyPr vert="horz" lIns="91440" tIns="45720" rIns="91440" bIns="45720" rtlCol="0" anchor="ctr">
            <a:normAutofit/>
          </a:bodyPr>
          <a:lstStyle/>
          <a:p>
            <a:pPr marL="0" indent="0">
              <a:buNone/>
            </a:pPr>
            <a:r>
              <a:rPr lang="en-US" sz="2800"/>
              <a:t>MONEY</a:t>
            </a:r>
          </a:p>
        </p:txBody>
      </p:sp>
    </p:spTree>
    <p:extLst>
      <p:ext uri="{BB962C8B-B14F-4D97-AF65-F5344CB8AC3E}">
        <p14:creationId xmlns:p14="http://schemas.microsoft.com/office/powerpoint/2010/main" val="51794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 – how to</a:t>
            </a:r>
          </a:p>
        </p:txBody>
      </p:sp>
      <p:sp>
        <p:nvSpPr>
          <p:cNvPr id="3" name="Content Placeholder 2"/>
          <p:cNvSpPr>
            <a:spLocks noGrp="1"/>
          </p:cNvSpPr>
          <p:nvPr>
            <p:ph idx="1"/>
          </p:nvPr>
        </p:nvSpPr>
        <p:spPr>
          <a:xfrm>
            <a:off x="810000" y="2370779"/>
            <a:ext cx="10554574" cy="3636511"/>
          </a:xfrm>
        </p:spPr>
        <p:txBody>
          <a:bodyPr>
            <a:normAutofit/>
          </a:bodyPr>
          <a:lstStyle/>
          <a:p>
            <a:r>
              <a:rPr lang="en-US" sz="2400" dirty="0"/>
              <a:t>You can sign up for ScholarTree.ca to enter your demographics and they’ll give you scholarship information and updates</a:t>
            </a:r>
          </a:p>
          <a:p>
            <a:r>
              <a:rPr lang="en-US" sz="2400" dirty="0"/>
              <a:t>You can visit </a:t>
            </a:r>
            <a:r>
              <a:rPr lang="en-US" sz="2400" dirty="0">
                <a:hlinkClick r:id="rId2"/>
              </a:rPr>
              <a:t>www.sjstudentservices.weebly.com</a:t>
            </a:r>
            <a:r>
              <a:rPr lang="en-US" sz="2400" dirty="0"/>
              <a:t> and click on the Scholarship Tab and then “Searching for Scholarships” to find a booklet I’ve linked there. It lists hundreds of scholarships and other places to search. </a:t>
            </a:r>
          </a:p>
          <a:p>
            <a:r>
              <a:rPr lang="en-US" sz="2400" dirty="0"/>
              <a:t>Most applications are online</a:t>
            </a:r>
          </a:p>
          <a:p>
            <a:r>
              <a:rPr lang="en-US" sz="2400" dirty="0"/>
              <a:t>It’s free to apply, so apply to as many as you have time for!</a:t>
            </a:r>
          </a:p>
        </p:txBody>
      </p:sp>
    </p:spTree>
    <p:extLst>
      <p:ext uri="{BB962C8B-B14F-4D97-AF65-F5344CB8AC3E}">
        <p14:creationId xmlns:p14="http://schemas.microsoft.com/office/powerpoint/2010/main" val="43255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myPass</a:t>
            </a:r>
            <a:r>
              <a:rPr lang="en-US" dirty="0"/>
              <a:t> – why bother?</a:t>
            </a:r>
          </a:p>
        </p:txBody>
      </p:sp>
      <p:sp>
        <p:nvSpPr>
          <p:cNvPr id="3" name="Content Placeholder 2"/>
          <p:cNvSpPr>
            <a:spLocks noGrp="1"/>
          </p:cNvSpPr>
          <p:nvPr>
            <p:ph idx="1"/>
          </p:nvPr>
        </p:nvSpPr>
        <p:spPr>
          <a:xfrm>
            <a:off x="810000" y="2573979"/>
            <a:ext cx="10554574" cy="3636511"/>
          </a:xfrm>
        </p:spPr>
        <p:txBody>
          <a:bodyPr>
            <a:noAutofit/>
          </a:bodyPr>
          <a:lstStyle/>
          <a:p>
            <a:r>
              <a:rPr lang="en-US" sz="2400" dirty="0"/>
              <a:t>Grad Checklist (make sure you have Religion 35 too!)</a:t>
            </a:r>
          </a:p>
          <a:p>
            <a:r>
              <a:rPr lang="en-US" sz="2400" dirty="0"/>
              <a:t>Detailed Academic Report (credits and marks for all high school courses, as well as your Alberta Student Number aka ASN)</a:t>
            </a:r>
          </a:p>
          <a:p>
            <a:r>
              <a:rPr lang="en-US" sz="2400" dirty="0"/>
              <a:t>Registering to rewrite a diploma exam (hypothetically, obviously)</a:t>
            </a:r>
          </a:p>
          <a:p>
            <a:r>
              <a:rPr lang="en-US" sz="2400" dirty="0"/>
              <a:t>Fastest way to see diploma exam marks</a:t>
            </a:r>
          </a:p>
          <a:p>
            <a:r>
              <a:rPr lang="en-US" sz="2400" dirty="0"/>
              <a:t>Only way to order transcripts</a:t>
            </a:r>
          </a:p>
          <a:p>
            <a:r>
              <a:rPr lang="en-US" sz="2400" dirty="0"/>
              <a:t>Makes it easier to start your </a:t>
            </a:r>
            <a:r>
              <a:rPr lang="en-US" sz="2400" dirty="0" err="1"/>
              <a:t>ApplyAlberta</a:t>
            </a:r>
            <a:r>
              <a:rPr lang="en-US" sz="2400" dirty="0"/>
              <a:t> account (more on that later)</a:t>
            </a:r>
          </a:p>
        </p:txBody>
      </p:sp>
    </p:spTree>
    <p:extLst>
      <p:ext uri="{BB962C8B-B14F-4D97-AF65-F5344CB8AC3E}">
        <p14:creationId xmlns:p14="http://schemas.microsoft.com/office/powerpoint/2010/main" val="126441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681-708B-4018-9E6C-26678C835F13}"/>
              </a:ext>
            </a:extLst>
          </p:cNvPr>
          <p:cNvSpPr>
            <a:spLocks noGrp="1"/>
          </p:cNvSpPr>
          <p:nvPr>
            <p:ph type="title"/>
          </p:nvPr>
        </p:nvSpPr>
        <p:spPr>
          <a:xfrm>
            <a:off x="653143" y="447188"/>
            <a:ext cx="11103428" cy="970450"/>
          </a:xfrm>
        </p:spPr>
        <p:txBody>
          <a:bodyPr/>
          <a:lstStyle/>
          <a:p>
            <a:r>
              <a:rPr lang="en-US"/>
              <a:t>Scholarships - sjstudentservices.weebly.com</a:t>
            </a:r>
            <a:endParaRPr lang="en-US" dirty="0"/>
          </a:p>
        </p:txBody>
      </p:sp>
      <p:pic>
        <p:nvPicPr>
          <p:cNvPr id="5" name="Content Placeholder 4">
            <a:extLst>
              <a:ext uri="{FF2B5EF4-FFF2-40B4-BE49-F238E27FC236}">
                <a16:creationId xmlns:a16="http://schemas.microsoft.com/office/drawing/2014/main" id="{0612E183-E35E-40C5-85AB-F98639085559}"/>
              </a:ext>
            </a:extLst>
          </p:cNvPr>
          <p:cNvPicPr>
            <a:picLocks noGrp="1" noChangeAspect="1"/>
          </p:cNvPicPr>
          <p:nvPr>
            <p:ph idx="1"/>
          </p:nvPr>
        </p:nvPicPr>
        <p:blipFill>
          <a:blip r:embed="rId2"/>
          <a:stretch>
            <a:fillRect/>
          </a:stretch>
        </p:blipFill>
        <p:spPr>
          <a:xfrm>
            <a:off x="3581840" y="2222500"/>
            <a:ext cx="5028319" cy="3636963"/>
          </a:xfrm>
        </p:spPr>
      </p:pic>
    </p:spTree>
    <p:extLst>
      <p:ext uri="{BB962C8B-B14F-4D97-AF65-F5344CB8AC3E}">
        <p14:creationId xmlns:p14="http://schemas.microsoft.com/office/powerpoint/2010/main" val="82169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 continued…</a:t>
            </a:r>
          </a:p>
        </p:txBody>
      </p:sp>
      <p:sp>
        <p:nvSpPr>
          <p:cNvPr id="3" name="Content Placeholder 2"/>
          <p:cNvSpPr>
            <a:spLocks noGrp="1"/>
          </p:cNvSpPr>
          <p:nvPr>
            <p:ph idx="1"/>
          </p:nvPr>
        </p:nvSpPr>
        <p:spPr>
          <a:xfrm>
            <a:off x="818712" y="2378595"/>
            <a:ext cx="10554574" cy="3636511"/>
          </a:xfrm>
        </p:spPr>
        <p:txBody>
          <a:bodyPr>
            <a:noAutofit/>
          </a:bodyPr>
          <a:lstStyle/>
          <a:p>
            <a:r>
              <a:rPr lang="en-US" sz="2000" dirty="0"/>
              <a:t>Scholarship deadlines are generally based on the size of the candidate pool; national ones have fall deadlines (Oct/Nov), while our local district ones are due May 31.</a:t>
            </a:r>
          </a:p>
          <a:p>
            <a:r>
              <a:rPr lang="en-US" sz="2000" dirty="0"/>
              <a:t>Some organizations send me paper forms for their scholarships and I leave copies in Student Services. Listen to announcements regarding these in the spring.</a:t>
            </a:r>
          </a:p>
          <a:p>
            <a:r>
              <a:rPr lang="en-US" sz="2000" dirty="0"/>
              <a:t>Start asking for reference letters now, before things get hectic. Generally, one from a teacher who has known you for at least a year and one from a coach/employer is a great idea, but having both letters be written by teachers is fine as well.</a:t>
            </a:r>
          </a:p>
          <a:p>
            <a:r>
              <a:rPr lang="en-US" sz="2000" dirty="0"/>
              <a:t>You are in charge of meeting all deadlines and submitting all the required information. I will always assist you if you come ask, but I never chase students.</a:t>
            </a:r>
          </a:p>
        </p:txBody>
      </p:sp>
    </p:spTree>
    <p:extLst>
      <p:ext uri="{BB962C8B-B14F-4D97-AF65-F5344CB8AC3E}">
        <p14:creationId xmlns:p14="http://schemas.microsoft.com/office/powerpoint/2010/main" val="157905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a:t>
            </a:r>
          </a:p>
        </p:txBody>
      </p:sp>
      <p:sp>
        <p:nvSpPr>
          <p:cNvPr id="3" name="Content Placeholder 2"/>
          <p:cNvSpPr>
            <a:spLocks noGrp="1"/>
          </p:cNvSpPr>
          <p:nvPr>
            <p:ph idx="1"/>
          </p:nvPr>
        </p:nvSpPr>
        <p:spPr>
          <a:xfrm>
            <a:off x="724928" y="2284810"/>
            <a:ext cx="10554574" cy="3636511"/>
          </a:xfrm>
        </p:spPr>
        <p:txBody>
          <a:bodyPr>
            <a:normAutofit/>
          </a:bodyPr>
          <a:lstStyle/>
          <a:p>
            <a:r>
              <a:rPr lang="en-US" sz="2400" dirty="0"/>
              <a:t>Every institution has their own academic advisors and recruiters. They’re great resources. If you can’t find their contact info, come see me or email me. I’ll find it.</a:t>
            </a:r>
          </a:p>
          <a:p>
            <a:r>
              <a:rPr lang="en-US" sz="2400" dirty="0"/>
              <a:t>I work hard to book in-person visits from institutions as well. U of A is hopefully coming October 29</a:t>
            </a:r>
            <a:r>
              <a:rPr lang="en-US" sz="2400" baseline="30000" dirty="0"/>
              <a:t>th</a:t>
            </a:r>
            <a:r>
              <a:rPr lang="en-US" sz="2400" dirty="0"/>
              <a:t> over the lunch hour in our library to present their programs and opportunities. But I am waiting for confirmation</a:t>
            </a:r>
          </a:p>
          <a:p>
            <a:r>
              <a:rPr lang="en-US" sz="2400" dirty="0"/>
              <a:t>You can always come see me or email me questions.</a:t>
            </a:r>
          </a:p>
          <a:p>
            <a:pPr marL="0" indent="0">
              <a:buNone/>
            </a:pPr>
            <a:endParaRPr lang="en-US" sz="2400" dirty="0"/>
          </a:p>
        </p:txBody>
      </p:sp>
    </p:spTree>
    <p:extLst>
      <p:ext uri="{BB962C8B-B14F-4D97-AF65-F5344CB8AC3E}">
        <p14:creationId xmlns:p14="http://schemas.microsoft.com/office/powerpoint/2010/main" val="200132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7481-0018-44E9-819E-A712DAC2D20D}"/>
              </a:ext>
            </a:extLst>
          </p:cNvPr>
          <p:cNvSpPr>
            <a:spLocks noGrp="1"/>
          </p:cNvSpPr>
          <p:nvPr>
            <p:ph type="title"/>
          </p:nvPr>
        </p:nvSpPr>
        <p:spPr/>
        <p:txBody>
          <a:bodyPr/>
          <a:lstStyle/>
          <a:p>
            <a:r>
              <a:rPr lang="en-US" dirty="0"/>
              <a:t>Key Points for Grade 12s</a:t>
            </a:r>
          </a:p>
        </p:txBody>
      </p:sp>
      <p:sp>
        <p:nvSpPr>
          <p:cNvPr id="3" name="Content Placeholder 2">
            <a:extLst>
              <a:ext uri="{FF2B5EF4-FFF2-40B4-BE49-F238E27FC236}">
                <a16:creationId xmlns:a16="http://schemas.microsoft.com/office/drawing/2014/main" id="{B3803B2A-5628-4966-8F30-3E272DD8CC57}"/>
              </a:ext>
            </a:extLst>
          </p:cNvPr>
          <p:cNvSpPr>
            <a:spLocks noGrp="1"/>
          </p:cNvSpPr>
          <p:nvPr>
            <p:ph idx="1"/>
          </p:nvPr>
        </p:nvSpPr>
        <p:spPr>
          <a:xfrm>
            <a:off x="818712" y="2222287"/>
            <a:ext cx="10554574" cy="4188525"/>
          </a:xfrm>
        </p:spPr>
        <p:txBody>
          <a:bodyPr>
            <a:normAutofit/>
          </a:bodyPr>
          <a:lstStyle/>
          <a:p>
            <a:r>
              <a:rPr lang="en-US" dirty="0"/>
              <a:t>Post-secondary institutions start accepting applications October 1 for the next fall.</a:t>
            </a:r>
          </a:p>
          <a:p>
            <a:endParaRPr lang="en-US" dirty="0"/>
          </a:p>
          <a:p>
            <a:r>
              <a:rPr lang="en-US" dirty="0"/>
              <a:t>You would be applying for Fall 2022, NOT Winter 2022 (that means this coming January).</a:t>
            </a:r>
          </a:p>
          <a:p>
            <a:endParaRPr lang="en-US" dirty="0"/>
          </a:p>
          <a:p>
            <a:r>
              <a:rPr lang="en-US" dirty="0"/>
              <a:t>Deadlines for programs vary and some programs do fill up. Try to apply for at least one school by the end of November.</a:t>
            </a:r>
          </a:p>
          <a:p>
            <a:endParaRPr lang="en-US" dirty="0"/>
          </a:p>
          <a:p>
            <a:r>
              <a:rPr lang="en-US" dirty="0"/>
              <a:t>If you’re taking a gap year, make a plan for that year so it’s not wasted.</a:t>
            </a:r>
          </a:p>
          <a:p>
            <a:endParaRPr lang="en-US" dirty="0"/>
          </a:p>
        </p:txBody>
      </p:sp>
    </p:spTree>
    <p:extLst>
      <p:ext uri="{BB962C8B-B14F-4D97-AF65-F5344CB8AC3E}">
        <p14:creationId xmlns:p14="http://schemas.microsoft.com/office/powerpoint/2010/main" val="254442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282A-9888-483F-ABE4-D08EB00D4B8B}"/>
              </a:ext>
            </a:extLst>
          </p:cNvPr>
          <p:cNvSpPr>
            <a:spLocks noGrp="1"/>
          </p:cNvSpPr>
          <p:nvPr>
            <p:ph type="title"/>
          </p:nvPr>
        </p:nvSpPr>
        <p:spPr/>
        <p:txBody>
          <a:bodyPr/>
          <a:lstStyle/>
          <a:p>
            <a:r>
              <a:rPr lang="en-US" dirty="0"/>
              <a:t>Key Points continued</a:t>
            </a:r>
          </a:p>
        </p:txBody>
      </p:sp>
      <p:sp>
        <p:nvSpPr>
          <p:cNvPr id="3" name="Content Placeholder 2">
            <a:extLst>
              <a:ext uri="{FF2B5EF4-FFF2-40B4-BE49-F238E27FC236}">
                <a16:creationId xmlns:a16="http://schemas.microsoft.com/office/drawing/2014/main" id="{CC6EFEE3-1441-4FE4-86C0-D1910FEE9590}"/>
              </a:ext>
            </a:extLst>
          </p:cNvPr>
          <p:cNvSpPr>
            <a:spLocks noGrp="1"/>
          </p:cNvSpPr>
          <p:nvPr>
            <p:ph idx="1"/>
          </p:nvPr>
        </p:nvSpPr>
        <p:spPr/>
        <p:txBody>
          <a:bodyPr>
            <a:normAutofit lnSpcReduction="10000"/>
          </a:bodyPr>
          <a:lstStyle/>
          <a:p>
            <a:r>
              <a:rPr lang="en-US" dirty="0"/>
              <a:t>I can help you sort out your applyalberta.ca account as well as requests for documentation. I can also help you apply to schools outside Alberta.</a:t>
            </a:r>
          </a:p>
          <a:p>
            <a:endParaRPr lang="en-US" dirty="0"/>
          </a:p>
          <a:p>
            <a:r>
              <a:rPr lang="en-US" dirty="0"/>
              <a:t>I can also help you pick programs. Mr. MacPherson is good at this too, especially for trades programs.</a:t>
            </a:r>
          </a:p>
          <a:p>
            <a:endParaRPr lang="en-US" dirty="0"/>
          </a:p>
          <a:p>
            <a:r>
              <a:rPr lang="en-US" dirty="0"/>
              <a:t>You are not expected to know right this second what you want to do with the rest of your life. My goal is to help each of you figure out at least one “possible next step” you’re excited about by the end of semester 1.</a:t>
            </a:r>
          </a:p>
          <a:p>
            <a:endParaRPr lang="en-US" dirty="0"/>
          </a:p>
          <a:p>
            <a:r>
              <a:rPr lang="en-US" dirty="0"/>
              <a:t>Remember to breathe! </a:t>
            </a:r>
          </a:p>
        </p:txBody>
      </p:sp>
    </p:spTree>
    <p:extLst>
      <p:ext uri="{BB962C8B-B14F-4D97-AF65-F5344CB8AC3E}">
        <p14:creationId xmlns:p14="http://schemas.microsoft.com/office/powerpoint/2010/main" val="10342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6227-EFC9-452E-83F5-E4413E5CD810}"/>
              </a:ext>
            </a:extLst>
          </p:cNvPr>
          <p:cNvSpPr>
            <a:spLocks noGrp="1"/>
          </p:cNvSpPr>
          <p:nvPr>
            <p:ph type="title"/>
          </p:nvPr>
        </p:nvSpPr>
        <p:spPr>
          <a:xfrm>
            <a:off x="810000" y="447188"/>
            <a:ext cx="10571998" cy="970450"/>
          </a:xfrm>
        </p:spPr>
        <p:txBody>
          <a:bodyPr>
            <a:normAutofit/>
          </a:bodyPr>
          <a:lstStyle/>
          <a:p>
            <a:r>
              <a:rPr lang="en-US" dirty="0"/>
              <a:t>Seriously…</a:t>
            </a:r>
          </a:p>
        </p:txBody>
      </p:sp>
      <p:graphicFrame>
        <p:nvGraphicFramePr>
          <p:cNvPr id="5" name="Content Placeholder 2">
            <a:extLst>
              <a:ext uri="{FF2B5EF4-FFF2-40B4-BE49-F238E27FC236}">
                <a16:creationId xmlns:a16="http://schemas.microsoft.com/office/drawing/2014/main" id="{C5F3CFBD-4B32-403C-B8E7-CD12C674F379}"/>
              </a:ext>
            </a:extLst>
          </p:cNvPr>
          <p:cNvGraphicFramePr>
            <a:graphicFrameLocks noGrp="1"/>
          </p:cNvGraphicFramePr>
          <p:nvPr>
            <p:ph idx="1"/>
            <p:extLst>
              <p:ext uri="{D42A27DB-BD31-4B8C-83A1-F6EECF244321}">
                <p14:modId xmlns:p14="http://schemas.microsoft.com/office/powerpoint/2010/main" val="3226778044"/>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FF12-60A0-44A0-8443-7622F05D5C96}"/>
              </a:ext>
            </a:extLst>
          </p:cNvPr>
          <p:cNvSpPr>
            <a:spLocks noGrp="1"/>
          </p:cNvSpPr>
          <p:nvPr>
            <p:ph type="title"/>
          </p:nvPr>
        </p:nvSpPr>
        <p:spPr/>
        <p:txBody>
          <a:bodyPr/>
          <a:lstStyle/>
          <a:p>
            <a:r>
              <a:rPr lang="en-US"/>
              <a:t>myPass</a:t>
            </a:r>
            <a:endParaRPr lang="en-US" dirty="0"/>
          </a:p>
        </p:txBody>
      </p:sp>
      <p:pic>
        <p:nvPicPr>
          <p:cNvPr id="5" name="Content Placeholder 4">
            <a:extLst>
              <a:ext uri="{FF2B5EF4-FFF2-40B4-BE49-F238E27FC236}">
                <a16:creationId xmlns:a16="http://schemas.microsoft.com/office/drawing/2014/main" id="{C2DF8833-895F-4D6F-8945-FF49363F2EE6}"/>
              </a:ext>
            </a:extLst>
          </p:cNvPr>
          <p:cNvPicPr>
            <a:picLocks noGrp="1" noChangeAspect="1"/>
          </p:cNvPicPr>
          <p:nvPr>
            <p:ph idx="1"/>
          </p:nvPr>
        </p:nvPicPr>
        <p:blipFill>
          <a:blip r:embed="rId2"/>
          <a:stretch>
            <a:fillRect/>
          </a:stretch>
        </p:blipFill>
        <p:spPr>
          <a:xfrm>
            <a:off x="908913" y="2264321"/>
            <a:ext cx="10374173" cy="3553321"/>
          </a:xfrm>
        </p:spPr>
      </p:pic>
    </p:spTree>
    <p:extLst>
      <p:ext uri="{BB962C8B-B14F-4D97-AF65-F5344CB8AC3E}">
        <p14:creationId xmlns:p14="http://schemas.microsoft.com/office/powerpoint/2010/main" val="334064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myPass</a:t>
            </a:r>
            <a:r>
              <a:rPr lang="en-US" dirty="0"/>
              <a:t> – how to</a:t>
            </a:r>
          </a:p>
        </p:txBody>
      </p:sp>
      <p:sp>
        <p:nvSpPr>
          <p:cNvPr id="3" name="Content Placeholder 2"/>
          <p:cNvSpPr>
            <a:spLocks noGrp="1"/>
          </p:cNvSpPr>
          <p:nvPr>
            <p:ph idx="1"/>
          </p:nvPr>
        </p:nvSpPr>
        <p:spPr/>
        <p:txBody>
          <a:bodyPr>
            <a:normAutofit/>
          </a:bodyPr>
          <a:lstStyle/>
          <a:p>
            <a:r>
              <a:rPr lang="en-US" sz="2400" dirty="0"/>
              <a:t>See Ms. </a:t>
            </a:r>
            <a:r>
              <a:rPr lang="en-US" sz="2400" dirty="0" err="1"/>
              <a:t>Mcdiarmid</a:t>
            </a:r>
            <a:r>
              <a:rPr lang="en-US" sz="2400" dirty="0"/>
              <a:t> in the main office and she will set you up and/or reset your password – bring your phone with you to get the access code</a:t>
            </a:r>
          </a:p>
        </p:txBody>
      </p:sp>
    </p:spTree>
    <p:extLst>
      <p:ext uri="{BB962C8B-B14F-4D97-AF65-F5344CB8AC3E}">
        <p14:creationId xmlns:p14="http://schemas.microsoft.com/office/powerpoint/2010/main" val="276402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1432AB-21B5-423D-AE4F-7D7B16F8FC14}"/>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myBlueprint</a:t>
            </a:r>
          </a:p>
        </p:txBody>
      </p:sp>
      <p:pic>
        <p:nvPicPr>
          <p:cNvPr id="5" name="Content Placeholder 4">
            <a:extLst>
              <a:ext uri="{FF2B5EF4-FFF2-40B4-BE49-F238E27FC236}">
                <a16:creationId xmlns:a16="http://schemas.microsoft.com/office/drawing/2014/main" id="{2DFEE2B1-22CB-4FB1-997F-787422CA9C48}"/>
              </a:ext>
            </a:extLst>
          </p:cNvPr>
          <p:cNvPicPr>
            <a:picLocks noGrp="1" noChangeAspect="1"/>
          </p:cNvPicPr>
          <p:nvPr>
            <p:ph idx="1"/>
          </p:nvPr>
        </p:nvPicPr>
        <p:blipFill>
          <a:blip r:embed="rId3"/>
          <a:stretch>
            <a:fillRect/>
          </a:stretch>
        </p:blipFill>
        <p:spPr>
          <a:xfrm>
            <a:off x="5280472" y="2002616"/>
            <a:ext cx="6268062" cy="2679595"/>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3080132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myBlueprint</a:t>
            </a:r>
            <a:r>
              <a:rPr lang="en-US" dirty="0"/>
              <a:t> – why bother?</a:t>
            </a:r>
          </a:p>
        </p:txBody>
      </p:sp>
      <p:sp>
        <p:nvSpPr>
          <p:cNvPr id="3" name="Content Placeholder 2"/>
          <p:cNvSpPr>
            <a:spLocks noGrp="1"/>
          </p:cNvSpPr>
          <p:nvPr>
            <p:ph idx="1"/>
          </p:nvPr>
        </p:nvSpPr>
        <p:spPr>
          <a:xfrm>
            <a:off x="810000" y="2503641"/>
            <a:ext cx="10554574" cy="3636511"/>
          </a:xfrm>
        </p:spPr>
        <p:txBody>
          <a:bodyPr>
            <a:noAutofit/>
          </a:bodyPr>
          <a:lstStyle/>
          <a:p>
            <a:r>
              <a:rPr lang="en-US" sz="2400" dirty="0"/>
              <a:t>Can tell you </a:t>
            </a:r>
            <a:r>
              <a:rPr lang="en-US" sz="2400" dirty="0" err="1"/>
              <a:t>post-secondary</a:t>
            </a:r>
            <a:r>
              <a:rPr lang="en-US" sz="2400" dirty="0"/>
              <a:t> programs based on  your courses</a:t>
            </a:r>
          </a:p>
          <a:p>
            <a:r>
              <a:rPr lang="en-US" sz="2400" dirty="0"/>
              <a:t>Can tell you course requirements based on your </a:t>
            </a:r>
            <a:r>
              <a:rPr lang="en-US" sz="2400" dirty="0" err="1"/>
              <a:t>post-secondary</a:t>
            </a:r>
            <a:r>
              <a:rPr lang="en-US" sz="2400" dirty="0"/>
              <a:t> program</a:t>
            </a:r>
          </a:p>
          <a:p>
            <a:r>
              <a:rPr lang="en-US" sz="2400" dirty="0"/>
              <a:t>Helps estimate your Rutherford Scholarship $$</a:t>
            </a:r>
          </a:p>
          <a:p>
            <a:r>
              <a:rPr lang="en-US" sz="2400" dirty="0"/>
              <a:t>Personality and Interest surveys that link you to potential careers (under Who Am I?)</a:t>
            </a:r>
          </a:p>
          <a:p>
            <a:r>
              <a:rPr lang="en-US" sz="2400" dirty="0"/>
              <a:t>Helps with resumes/cover letters</a:t>
            </a:r>
          </a:p>
          <a:p>
            <a:r>
              <a:rPr lang="en-US" sz="2400" dirty="0"/>
              <a:t>Job search</a:t>
            </a:r>
          </a:p>
        </p:txBody>
      </p:sp>
    </p:spTree>
    <p:extLst>
      <p:ext uri="{BB962C8B-B14F-4D97-AF65-F5344CB8AC3E}">
        <p14:creationId xmlns:p14="http://schemas.microsoft.com/office/powerpoint/2010/main" val="337154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5" y="1734857"/>
            <a:ext cx="3765483" cy="3388287"/>
          </a:xfrm>
        </p:spPr>
        <p:txBody>
          <a:bodyPr anchor="ctr">
            <a:normAutofit/>
          </a:bodyPr>
          <a:lstStyle/>
          <a:p>
            <a:r>
              <a:rPr lang="en-US" dirty="0" err="1"/>
              <a:t>myBlueprint</a:t>
            </a:r>
            <a:r>
              <a:rPr lang="en-US" dirty="0"/>
              <a:t> – how to</a:t>
            </a:r>
          </a:p>
        </p:txBody>
      </p:sp>
      <p:sp>
        <p:nvSpPr>
          <p:cNvPr id="3" name="Content Placeholder 2"/>
          <p:cNvSpPr>
            <a:spLocks noGrp="1"/>
          </p:cNvSpPr>
          <p:nvPr>
            <p:ph idx="1"/>
          </p:nvPr>
        </p:nvSpPr>
        <p:spPr>
          <a:xfrm>
            <a:off x="6008068" y="978993"/>
            <a:ext cx="5365218" cy="4900014"/>
          </a:xfrm>
          <a:effectLst/>
        </p:spPr>
        <p:txBody>
          <a:bodyPr>
            <a:normAutofit/>
          </a:bodyPr>
          <a:lstStyle/>
          <a:p>
            <a:r>
              <a:rPr lang="en-US"/>
              <a:t>See Mr. McLeod in room 206 during Focus to get set up</a:t>
            </a:r>
          </a:p>
        </p:txBody>
      </p:sp>
    </p:spTree>
    <p:extLst>
      <p:ext uri="{BB962C8B-B14F-4D97-AF65-F5344CB8AC3E}">
        <p14:creationId xmlns:p14="http://schemas.microsoft.com/office/powerpoint/2010/main" val="208634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5D01AF-FB1B-49B6-96F4-0B00A12B8FC8}"/>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ALIS</a:t>
            </a:r>
          </a:p>
        </p:txBody>
      </p:sp>
      <p:pic>
        <p:nvPicPr>
          <p:cNvPr id="5" name="Content Placeholder 4">
            <a:extLst>
              <a:ext uri="{FF2B5EF4-FFF2-40B4-BE49-F238E27FC236}">
                <a16:creationId xmlns:a16="http://schemas.microsoft.com/office/drawing/2014/main" id="{BCC91148-4163-4563-B7A3-B80A3A030296}"/>
              </a:ext>
            </a:extLst>
          </p:cNvPr>
          <p:cNvPicPr>
            <a:picLocks noGrp="1" noChangeAspect="1"/>
          </p:cNvPicPr>
          <p:nvPr>
            <p:ph idx="1"/>
          </p:nvPr>
        </p:nvPicPr>
        <p:blipFill>
          <a:blip r:embed="rId3"/>
          <a:stretch>
            <a:fillRect/>
          </a:stretch>
        </p:blipFill>
        <p:spPr>
          <a:xfrm>
            <a:off x="5280472" y="1798903"/>
            <a:ext cx="6268062" cy="3087020"/>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7887605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8839-5590-4FDD-86C2-C61216153C2B}"/>
              </a:ext>
            </a:extLst>
          </p:cNvPr>
          <p:cNvSpPr>
            <a:spLocks noGrp="1"/>
          </p:cNvSpPr>
          <p:nvPr>
            <p:ph type="title"/>
          </p:nvPr>
        </p:nvSpPr>
        <p:spPr/>
        <p:txBody>
          <a:bodyPr/>
          <a:lstStyle/>
          <a:p>
            <a:r>
              <a:rPr lang="en-US" dirty="0"/>
              <a:t>ALIS – why bother?</a:t>
            </a:r>
          </a:p>
        </p:txBody>
      </p:sp>
      <p:sp>
        <p:nvSpPr>
          <p:cNvPr id="3" name="Content Placeholder 2">
            <a:extLst>
              <a:ext uri="{FF2B5EF4-FFF2-40B4-BE49-F238E27FC236}">
                <a16:creationId xmlns:a16="http://schemas.microsoft.com/office/drawing/2014/main" id="{AD294A1C-4F53-47AC-8020-083F0612385A}"/>
              </a:ext>
            </a:extLst>
          </p:cNvPr>
          <p:cNvSpPr>
            <a:spLocks noGrp="1"/>
          </p:cNvSpPr>
          <p:nvPr>
            <p:ph idx="1"/>
          </p:nvPr>
        </p:nvSpPr>
        <p:spPr/>
        <p:txBody>
          <a:bodyPr/>
          <a:lstStyle/>
          <a:p>
            <a:r>
              <a:rPr lang="en-US" dirty="0"/>
              <a:t>No account necessary</a:t>
            </a:r>
          </a:p>
          <a:p>
            <a:r>
              <a:rPr lang="en-US" dirty="0"/>
              <a:t>Occupational profiles - salary expectations, personality traits you should have, work environment expectations, where in Alberta you can get the required training, current demand and future demand, related careers in similar fields you may not know about</a:t>
            </a:r>
          </a:p>
          <a:p>
            <a:r>
              <a:rPr lang="en-US" dirty="0"/>
              <a:t>Personality tests, next steps, advisors to speak with/message with</a:t>
            </a:r>
          </a:p>
          <a:p>
            <a:r>
              <a:rPr lang="en-US" dirty="0"/>
              <a:t>How to choose a school, how to pay for your education, how to find a job</a:t>
            </a:r>
          </a:p>
        </p:txBody>
      </p:sp>
    </p:spTree>
    <p:extLst>
      <p:ext uri="{BB962C8B-B14F-4D97-AF65-F5344CB8AC3E}">
        <p14:creationId xmlns:p14="http://schemas.microsoft.com/office/powerpoint/2010/main" val="640877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96532CE26E7A41BE1F240F460C058C" ma:contentTypeVersion="13" ma:contentTypeDescription="Create a new document." ma:contentTypeScope="" ma:versionID="6039dd1a85d0abf0952512517bbc6a9f">
  <xsd:schema xmlns:xsd="http://www.w3.org/2001/XMLSchema" xmlns:xs="http://www.w3.org/2001/XMLSchema" xmlns:p="http://schemas.microsoft.com/office/2006/metadata/properties" xmlns:ns3="85f93816-80f7-46e1-b10a-fe213f6922c1" xmlns:ns4="5bec3bb7-e121-4876-8d9c-d664effdd084" targetNamespace="http://schemas.microsoft.com/office/2006/metadata/properties" ma:root="true" ma:fieldsID="f0a9d238fdf2f928de4943f5d66106fe" ns3:_="" ns4:_="">
    <xsd:import namespace="85f93816-80f7-46e1-b10a-fe213f6922c1"/>
    <xsd:import namespace="5bec3bb7-e121-4876-8d9c-d664effdd08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93816-80f7-46e1-b10a-fe213f692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c3bb7-e121-4876-8d9c-d664effdd0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960227-0A58-4DF6-A9CA-290A43EE4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f93816-80f7-46e1-b10a-fe213f6922c1"/>
    <ds:schemaRef ds:uri="5bec3bb7-e121-4876-8d9c-d664effdd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EA93BB-F930-4702-ACDC-E5B29CAA9167}">
  <ds:schemaRefs>
    <ds:schemaRef ds:uri="http://schemas.microsoft.com/sharepoint/v3/contenttype/forms"/>
  </ds:schemaRefs>
</ds:datastoreItem>
</file>

<file path=customXml/itemProps3.xml><?xml version="1.0" encoding="utf-8"?>
<ds:datastoreItem xmlns:ds="http://schemas.openxmlformats.org/officeDocument/2006/customXml" ds:itemID="{AAEEAE61-58F6-4258-9BD2-BEB4F53163FC}">
  <ds:schemaRefs>
    <ds:schemaRef ds:uri="http://purl.org/dc/dcmitype/"/>
    <ds:schemaRef ds:uri="http://purl.org/dc/elements/1.1/"/>
    <ds:schemaRef ds:uri="http://schemas.microsoft.com/office/2006/documentManagement/types"/>
    <ds:schemaRef ds:uri="http://purl.org/dc/terms/"/>
    <ds:schemaRef ds:uri="85f93816-80f7-46e1-b10a-fe213f6922c1"/>
    <ds:schemaRef ds:uri="http://www.w3.org/XML/1998/namespace"/>
    <ds:schemaRef ds:uri="http://schemas.microsoft.com/office/infopath/2007/PartnerControls"/>
    <ds:schemaRef ds:uri="http://schemas.openxmlformats.org/package/2006/metadata/core-properties"/>
    <ds:schemaRef ds:uri="5bec3bb7-e121-4876-8d9c-d664effdd08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Quotable</Template>
  <TotalTime>187</TotalTime>
  <Words>1191</Words>
  <Application>Microsoft Office PowerPoint</Application>
  <PresentationFormat>Widescreen</PresentationFormat>
  <Paragraphs>104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Century Gothic</vt:lpstr>
      <vt:lpstr>Wingdings 2</vt:lpstr>
      <vt:lpstr>Quotable</vt:lpstr>
      <vt:lpstr>Applying to Post-Secondary</vt:lpstr>
      <vt:lpstr>myPass – why bother?</vt:lpstr>
      <vt:lpstr>myPass</vt:lpstr>
      <vt:lpstr>myPass – how to</vt:lpstr>
      <vt:lpstr>myBlueprint</vt:lpstr>
      <vt:lpstr>myBlueprint – why bother?</vt:lpstr>
      <vt:lpstr>myBlueprint – how to</vt:lpstr>
      <vt:lpstr>ALIS</vt:lpstr>
      <vt:lpstr>ALIS – why bother?</vt:lpstr>
      <vt:lpstr>ALIS – how to</vt:lpstr>
      <vt:lpstr>ApplyAlberta</vt:lpstr>
      <vt:lpstr>ApplyAlberta – why bother?</vt:lpstr>
      <vt:lpstr>ApplyAlberta – how to</vt:lpstr>
      <vt:lpstr>Applying continued…</vt:lpstr>
      <vt:lpstr>TradeSecrets</vt:lpstr>
      <vt:lpstr>Tradesecrets.alberta.ca – why bother?</vt:lpstr>
      <vt:lpstr>Tradesecrets.alberta.ca – how to</vt:lpstr>
      <vt:lpstr>Scholarships – why bother?</vt:lpstr>
      <vt:lpstr>Scholarships – how to</vt:lpstr>
      <vt:lpstr>Scholarships - sjstudentservices.weebly.com</vt:lpstr>
      <vt:lpstr>Scholarships continued…</vt:lpstr>
      <vt:lpstr>Also…</vt:lpstr>
      <vt:lpstr>Key Points for Grade 12s</vt:lpstr>
      <vt:lpstr>Key Points continued</vt:lpstr>
      <vt:lpstr>Seriously…</vt:lpstr>
    </vt:vector>
  </TitlesOfParts>
  <Company>GPCSD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Post-Secondary</dc:title>
  <dc:creator>Pamela Martin</dc:creator>
  <cp:lastModifiedBy>Pamela Martin</cp:lastModifiedBy>
  <cp:revision>16</cp:revision>
  <cp:lastPrinted>2021-09-20T15:51:25Z</cp:lastPrinted>
  <dcterms:created xsi:type="dcterms:W3CDTF">2019-09-12T22:32:45Z</dcterms:created>
  <dcterms:modified xsi:type="dcterms:W3CDTF">2021-09-27T15:50:47Z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0x0101008F96532CE26E7A41BE1F240F460C058C</vt:lpwstr>
  </property>
</Properties>
</file>