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9"/>
  </p:handoutMasterIdLst>
  <p:sldIdLst>
    <p:sldId id="256" r:id="rId2"/>
    <p:sldId id="308" r:id="rId3"/>
    <p:sldId id="310" r:id="rId4"/>
    <p:sldId id="316" r:id="rId5"/>
    <p:sldId id="258" r:id="rId6"/>
    <p:sldId id="292" r:id="rId7"/>
    <p:sldId id="295" r:id="rId8"/>
    <p:sldId id="288" r:id="rId9"/>
    <p:sldId id="324" r:id="rId10"/>
    <p:sldId id="325" r:id="rId11"/>
    <p:sldId id="318" r:id="rId12"/>
    <p:sldId id="319" r:id="rId13"/>
    <p:sldId id="320" r:id="rId14"/>
    <p:sldId id="321" r:id="rId15"/>
    <p:sldId id="260" r:id="rId16"/>
    <p:sldId id="261" r:id="rId17"/>
    <p:sldId id="330" r:id="rId18"/>
    <p:sldId id="311" r:id="rId19"/>
    <p:sldId id="312" r:id="rId20"/>
    <p:sldId id="313" r:id="rId21"/>
    <p:sldId id="266" r:id="rId22"/>
    <p:sldId id="267" r:id="rId23"/>
    <p:sldId id="268" r:id="rId24"/>
    <p:sldId id="283" r:id="rId25"/>
    <p:sldId id="285" r:id="rId26"/>
    <p:sldId id="296" r:id="rId27"/>
    <p:sldId id="284" r:id="rId28"/>
    <p:sldId id="280" r:id="rId29"/>
    <p:sldId id="314" r:id="rId30"/>
    <p:sldId id="315" r:id="rId31"/>
    <p:sldId id="269" r:id="rId32"/>
    <p:sldId id="322" r:id="rId33"/>
    <p:sldId id="290" r:id="rId34"/>
    <p:sldId id="271" r:id="rId35"/>
    <p:sldId id="289" r:id="rId36"/>
    <p:sldId id="297" r:id="rId37"/>
    <p:sldId id="278" r:id="rId38"/>
    <p:sldId id="276" r:id="rId39"/>
    <p:sldId id="270" r:id="rId40"/>
    <p:sldId id="332" r:id="rId41"/>
    <p:sldId id="323" r:id="rId42"/>
    <p:sldId id="328" r:id="rId43"/>
    <p:sldId id="304" r:id="rId44"/>
    <p:sldId id="263" r:id="rId45"/>
    <p:sldId id="265" r:id="rId46"/>
    <p:sldId id="286" r:id="rId47"/>
    <p:sldId id="287" r:id="rId48"/>
    <p:sldId id="301" r:id="rId49"/>
    <p:sldId id="272" r:id="rId50"/>
    <p:sldId id="331" r:id="rId51"/>
    <p:sldId id="300" r:id="rId52"/>
    <p:sldId id="329" r:id="rId53"/>
    <p:sldId id="274" r:id="rId54"/>
    <p:sldId id="273" r:id="rId55"/>
    <p:sldId id="277" r:id="rId56"/>
    <p:sldId id="281" r:id="rId57"/>
    <p:sldId id="32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B36CC2-D635-41E3-ADD4-A1E0B55D5416}" type="datetimeFigureOut">
              <a:rPr lang="en-US" smtClean="0"/>
              <a:t>3/20/2022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A31BDB-CA40-413C-BC08-C0D13C539074}" type="slidenum">
              <a:rPr lang="en-US" smtClean="0"/>
              <a:t>‹#›</a:t>
            </a:fld>
            <a:endParaRPr lang="en-US"/>
          </a:p>
        </p:txBody>
      </p:sp>
    </p:spTree>
    <p:extLst>
      <p:ext uri="{BB962C8B-B14F-4D97-AF65-F5344CB8AC3E}">
        <p14:creationId xmlns:p14="http://schemas.microsoft.com/office/powerpoint/2010/main" val="23892541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E9BEC7-1564-4382-9786-924A6532E5C7}"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287551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9BEC7-1564-4382-9786-924A6532E5C7}"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54081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9BEC7-1564-4382-9786-924A6532E5C7}"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169149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E9BEC7-1564-4382-9786-924A6532E5C7}"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143056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E9BEC7-1564-4382-9786-924A6532E5C7}"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1374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E9BEC7-1564-4382-9786-924A6532E5C7}"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146238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E9BEC7-1564-4382-9786-924A6532E5C7}" type="datetimeFigureOut">
              <a:rPr lang="en-US" smtClean="0"/>
              <a:t>3/20/2022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302598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E9BEC7-1564-4382-9786-924A6532E5C7}" type="datetimeFigureOut">
              <a:rPr lang="en-US" smtClean="0"/>
              <a:t>3/20/2022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268635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9BEC7-1564-4382-9786-924A6532E5C7}" type="datetimeFigureOut">
              <a:rPr lang="en-US" smtClean="0"/>
              <a:t>3/20/2022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403749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E9BEC7-1564-4382-9786-924A6532E5C7}"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192653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E9BEC7-1564-4382-9786-924A6532E5C7}"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F9486-0CAE-455E-B83C-6104EF471BF8}" type="slidenum">
              <a:rPr lang="en-US" smtClean="0"/>
              <a:t>‹#›</a:t>
            </a:fld>
            <a:endParaRPr lang="en-US"/>
          </a:p>
        </p:txBody>
      </p:sp>
    </p:spTree>
    <p:extLst>
      <p:ext uri="{BB962C8B-B14F-4D97-AF65-F5344CB8AC3E}">
        <p14:creationId xmlns:p14="http://schemas.microsoft.com/office/powerpoint/2010/main" val="341494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9BEC7-1564-4382-9786-924A6532E5C7}" type="datetimeFigureOut">
              <a:rPr lang="en-US" smtClean="0"/>
              <a:t>3/20/2022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F9486-0CAE-455E-B83C-6104EF471BF8}" type="slidenum">
              <a:rPr lang="en-US" smtClean="0"/>
              <a:t>‹#›</a:t>
            </a:fld>
            <a:endParaRPr lang="en-US"/>
          </a:p>
        </p:txBody>
      </p:sp>
    </p:spTree>
    <p:extLst>
      <p:ext uri="{BB962C8B-B14F-4D97-AF65-F5344CB8AC3E}">
        <p14:creationId xmlns:p14="http://schemas.microsoft.com/office/powerpoint/2010/main" val="1296545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tradesecrets.alberta.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stjoseph.gpcsd.ca/"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59.jpeg"/><Relationship Id="rId4" Type="http://schemas.openxmlformats.org/officeDocument/2006/relationships/image" Target="../media/image53.wmf"/><Relationship Id="rId9" Type="http://schemas.openxmlformats.org/officeDocument/2006/relationships/image" Target="../media/image58.jpeg"/></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hyperlink" Target="mailto:pamelamartin@gpcsd.c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a:t>Welcome to St. Joe's online course selection  </a:t>
            </a:r>
          </a:p>
        </p:txBody>
      </p:sp>
      <p:sp>
        <p:nvSpPr>
          <p:cNvPr id="3" name="Subtitle 2"/>
          <p:cNvSpPr>
            <a:spLocks noGrp="1"/>
          </p:cNvSpPr>
          <p:nvPr>
            <p:ph type="subTitle" idx="1"/>
          </p:nvPr>
        </p:nvSpPr>
        <p:spPr>
          <a:xfrm>
            <a:off x="1371600" y="3124200"/>
            <a:ext cx="6400800" cy="2514600"/>
          </a:xfrm>
        </p:spPr>
        <p:txBody>
          <a:bodyPr>
            <a:normAutofit fontScale="92500" lnSpcReduction="20000"/>
          </a:bodyPr>
          <a:lstStyle/>
          <a:p>
            <a:r>
              <a:rPr lang="en-US" dirty="0">
                <a:solidFill>
                  <a:schemeClr val="tx1"/>
                </a:solidFill>
              </a:rPr>
              <a:t>This Powerschool portal will be available from </a:t>
            </a:r>
            <a:r>
              <a:rPr lang="en-US" b="1" dirty="0">
                <a:solidFill>
                  <a:schemeClr val="tx1"/>
                </a:solidFill>
              </a:rPr>
              <a:t>March 21 to April 12, 2022</a:t>
            </a:r>
            <a:r>
              <a:rPr lang="en-US" dirty="0">
                <a:solidFill>
                  <a:schemeClr val="tx1"/>
                </a:solidFill>
              </a:rPr>
              <a:t>. Once this portal closes, course selections can still be changed but must be completed with the school counselor.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5" y="304800"/>
            <a:ext cx="1771650" cy="1257300"/>
          </a:xfrm>
          <a:prstGeom prst="rect">
            <a:avLst/>
          </a:prstGeom>
        </p:spPr>
      </p:pic>
    </p:spTree>
    <p:extLst>
      <p:ext uri="{BB962C8B-B14F-4D97-AF65-F5344CB8AC3E}">
        <p14:creationId xmlns:p14="http://schemas.microsoft.com/office/powerpoint/2010/main" val="305664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The Wright Wreport: August 20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677424"/>
            <a:ext cx="2693806" cy="1837175"/>
          </a:xfrm>
          <a:prstGeom prst="rect">
            <a:avLst/>
          </a:prstGeom>
        </p:spPr>
      </p:pic>
      <p:sp>
        <p:nvSpPr>
          <p:cNvPr id="2" name="Title 1"/>
          <p:cNvSpPr>
            <a:spLocks noGrp="1"/>
          </p:cNvSpPr>
          <p:nvPr>
            <p:ph type="title"/>
          </p:nvPr>
        </p:nvSpPr>
        <p:spPr/>
        <p:txBody>
          <a:bodyPr/>
          <a:lstStyle/>
          <a:p>
            <a:r>
              <a:rPr lang="en-US" dirty="0"/>
              <a:t>CHORAL MUSIC 10/20/30</a:t>
            </a:r>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endParaRPr lang="en-US" dirty="0"/>
          </a:p>
          <a:p>
            <a:r>
              <a:rPr lang="en-US" sz="2800" dirty="0"/>
              <a:t>For those of you who love to sing, now is your chance to take lessons during your school day.</a:t>
            </a:r>
          </a:p>
          <a:p>
            <a:r>
              <a:rPr lang="en-US" sz="2800" dirty="0"/>
              <a:t>Similar to Drama and Art, this class is worth 5 credits at each level.</a:t>
            </a:r>
          </a:p>
          <a:p>
            <a:r>
              <a:rPr lang="en-US" sz="2800" dirty="0"/>
              <a:t>You can request to take the course all year by selecting 2 consecutive levels. (Ex. 10 and 20)</a:t>
            </a:r>
          </a:p>
          <a:p>
            <a:r>
              <a:rPr lang="en-US" sz="2800" dirty="0"/>
              <a:t>This class will also offer the opportunity to participate in the celebration/mass choir year round.</a:t>
            </a:r>
          </a:p>
        </p:txBody>
      </p:sp>
      <p:pic>
        <p:nvPicPr>
          <p:cNvPr id="5" name="Picture 4" descr="Website change: fresh look and new direction for The Mobile City | The Mobile C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219200"/>
            <a:ext cx="1373691" cy="1371600"/>
          </a:xfrm>
          <a:prstGeom prst="rect">
            <a:avLst/>
          </a:prstGeom>
        </p:spPr>
      </p:pic>
    </p:spTree>
    <p:extLst>
      <p:ext uri="{BB962C8B-B14F-4D97-AF65-F5344CB8AC3E}">
        <p14:creationId xmlns:p14="http://schemas.microsoft.com/office/powerpoint/2010/main" val="132660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473234" y="491264"/>
            <a:ext cx="6172200" cy="1143000"/>
          </a:xfrm>
        </p:spPr>
        <p:txBody>
          <a:bodyPr>
            <a:normAutofit fontScale="90000"/>
          </a:bodyPr>
          <a:lstStyle/>
          <a:p>
            <a:r>
              <a:rPr lang="en-US" dirty="0"/>
              <a:t>New Courses for 2017-2018</a:t>
            </a:r>
            <a:endParaRPr lang="en-CA" dirty="0"/>
          </a:p>
        </p:txBody>
      </p:sp>
      <p:sp>
        <p:nvSpPr>
          <p:cNvPr id="3" name="Content Placeholder 2"/>
          <p:cNvSpPr>
            <a:spLocks noGrp="1"/>
          </p:cNvSpPr>
          <p:nvPr>
            <p:ph idx="1"/>
          </p:nvPr>
        </p:nvSpPr>
        <p:spPr/>
        <p:txBody>
          <a:bodyPr/>
          <a:lstStyle/>
          <a:p>
            <a:endParaRPr lang="en-US" dirty="0"/>
          </a:p>
          <a:p>
            <a:pPr marL="0" indent="0">
              <a:buNone/>
            </a:pPr>
            <a:endParaRPr lang="en-US" dirty="0"/>
          </a:p>
          <a:p>
            <a:pPr marL="0" indent="0">
              <a:buNone/>
            </a:pPr>
            <a:r>
              <a:rPr lang="en-US" b="1" u="sng" dirty="0"/>
              <a:t>Yoga 15/25/35</a:t>
            </a:r>
          </a:p>
          <a:p>
            <a:pPr marL="0" indent="0">
              <a:buNone/>
            </a:pPr>
            <a:r>
              <a:rPr lang="en-US" sz="2800" dirty="0"/>
              <a:t>Students will learn about and use yoga and meditative practices, to help balance out a busy life and stress. It will also help students develop resilience and inner strength. Students who successfully complete this course will earn 5 credits.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12738"/>
            <a:ext cx="1905000" cy="2209800"/>
          </a:xfrm>
          <a:prstGeom prst="rect">
            <a:avLst/>
          </a:prstGeom>
        </p:spPr>
      </p:pic>
      <p:pic>
        <p:nvPicPr>
          <p:cNvPr id="6" name="Picture 3" descr="C:\Users\brendabeaulieu\AppData\Local\Microsoft\Windows\Content.IE5\7S8XJZ3A\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644" y="1471732"/>
            <a:ext cx="1366982"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45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83114"/>
            <a:ext cx="6629400" cy="1706562"/>
          </a:xfrm>
        </p:spPr>
        <p:txBody>
          <a:bodyPr>
            <a:normAutofit fontScale="90000"/>
          </a:bodyPr>
          <a:lstStyle/>
          <a:p>
            <a:r>
              <a:rPr lang="en-US" dirty="0"/>
              <a:t>TECHNOLOGY OPEN STUDIES 10/20/30</a:t>
            </a:r>
            <a:br>
              <a:rPr lang="en-US" dirty="0"/>
            </a:br>
            <a:r>
              <a:rPr lang="en-US" sz="2200" dirty="0"/>
              <a:t>(replacing Photo, Robotics, &amp; Computers courses)</a:t>
            </a:r>
          </a:p>
        </p:txBody>
      </p:sp>
      <p:sp>
        <p:nvSpPr>
          <p:cNvPr id="3" name="Content Placeholder 2"/>
          <p:cNvSpPr>
            <a:spLocks noGrp="1"/>
          </p:cNvSpPr>
          <p:nvPr>
            <p:ph idx="1"/>
          </p:nvPr>
        </p:nvSpPr>
        <p:spPr>
          <a:xfrm>
            <a:off x="457200" y="2855594"/>
            <a:ext cx="8229600" cy="3469005"/>
          </a:xfrm>
        </p:spPr>
        <p:txBody>
          <a:bodyPr>
            <a:normAutofit lnSpcReduction="10000"/>
          </a:bodyPr>
          <a:lstStyle/>
          <a:p>
            <a:r>
              <a:rPr lang="en-US" sz="2400" dirty="0"/>
              <a:t>This exciting new course allows students to take credits from a wide variety of areas, such as:</a:t>
            </a:r>
          </a:p>
          <a:p>
            <a:pPr marL="0" indent="0">
              <a:buNone/>
            </a:pPr>
            <a:r>
              <a:rPr lang="en-US" sz="2400" dirty="0"/>
              <a:t>Photo, Robotics, Design, Networking, Video, Programming, Finance, Marketing, and more!</a:t>
            </a:r>
          </a:p>
          <a:p>
            <a:r>
              <a:rPr lang="en-US" sz="2400" dirty="0"/>
              <a:t>By combining our former courses of Photo, Computers, and Robotics, you get to customize this course for yourself.</a:t>
            </a:r>
          </a:p>
          <a:p>
            <a:r>
              <a:rPr lang="en-US" sz="2400" dirty="0"/>
              <a:t>You can select it once on the form, but if you also request it on the RAC form you can take this course TWO OR THREE times in a year!</a:t>
            </a:r>
          </a:p>
        </p:txBody>
      </p:sp>
      <p:pic>
        <p:nvPicPr>
          <p:cNvPr id="3074" name="Picture 2" descr="C:\Users\brendabeaulieu\AppData\Local\Microsoft\Windows\Content.IE5\7S8XJZ3A\royalty-free-computer-clipart-illustration-78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2057400" cy="216027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rendabeaulieu\AppData\Local\Microsoft\Windows\Content.IE5\7S8XJZ3A\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8709" y="1610926"/>
            <a:ext cx="1366982"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84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3733" y="602153"/>
            <a:ext cx="1215357" cy="137904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85800"/>
            <a:ext cx="1542733" cy="1564623"/>
          </a:xfrm>
          <a:prstGeom prst="rect">
            <a:avLst/>
          </a:prstGeom>
        </p:spPr>
      </p:pic>
      <p:sp>
        <p:nvSpPr>
          <p:cNvPr id="2" name="Title 1"/>
          <p:cNvSpPr>
            <a:spLocks noGrp="1"/>
          </p:cNvSpPr>
          <p:nvPr>
            <p:ph type="title"/>
          </p:nvPr>
        </p:nvSpPr>
        <p:spPr>
          <a:xfrm>
            <a:off x="3124200" y="838200"/>
            <a:ext cx="5410200" cy="1143000"/>
          </a:xfrm>
        </p:spPr>
        <p:txBody>
          <a:bodyPr>
            <a:normAutofit fontScale="90000"/>
          </a:bodyPr>
          <a:lstStyle/>
          <a:p>
            <a:r>
              <a:rPr lang="en-US" dirty="0"/>
              <a:t>Aboriginal Studies 30     (5 </a:t>
            </a:r>
            <a:r>
              <a:rPr lang="en-US" dirty="0" err="1"/>
              <a:t>cr</a:t>
            </a:r>
            <a:r>
              <a:rPr lang="en-US" dirty="0"/>
              <a:t>)</a:t>
            </a:r>
            <a:endParaRPr lang="en-CA" dirty="0"/>
          </a:p>
        </p:txBody>
      </p:sp>
      <p:sp>
        <p:nvSpPr>
          <p:cNvPr id="8" name="Title 1"/>
          <p:cNvSpPr txBox="1">
            <a:spLocks/>
          </p:cNvSpPr>
          <p:nvPr/>
        </p:nvSpPr>
        <p:spPr>
          <a:xfrm>
            <a:off x="685800" y="2589599"/>
            <a:ext cx="8001000" cy="36588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2900" dirty="0"/>
              <a:t>This course allows students who successfully completed Aboriginal Studies 10 and 20 to continue their learning in this area. </a:t>
            </a:r>
          </a:p>
          <a:p>
            <a:pPr marL="571500" indent="-571500" algn="l">
              <a:buFont typeface="Arial" panose="020B0604020202020204" pitchFamily="34" charset="0"/>
              <a:buChar char="•"/>
            </a:pPr>
            <a:r>
              <a:rPr lang="en-US" sz="2900" dirty="0"/>
              <a:t>It is acceptable by some post-secondary institutions to satisfy entrance requirements to some programs. </a:t>
            </a:r>
          </a:p>
          <a:p>
            <a:pPr marL="571500" indent="-571500" algn="l">
              <a:buFont typeface="Arial" panose="020B0604020202020204" pitchFamily="34" charset="0"/>
              <a:buChar char="•"/>
            </a:pPr>
            <a:r>
              <a:rPr lang="en-US" sz="2800" dirty="0"/>
              <a:t>All Aboriginal Studies courses are now offered for 5 credits each.</a:t>
            </a:r>
            <a:endParaRPr lang="en-US" sz="2900" dirty="0"/>
          </a:p>
          <a:p>
            <a:pPr algn="l"/>
            <a:endParaRPr lang="en-CA" dirty="0"/>
          </a:p>
        </p:txBody>
      </p:sp>
    </p:spTree>
    <p:extLst>
      <p:ext uri="{BB962C8B-B14F-4D97-AF65-F5344CB8AC3E}">
        <p14:creationId xmlns:p14="http://schemas.microsoft.com/office/powerpoint/2010/main" val="67691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63437" y="609600"/>
            <a:ext cx="6217126" cy="1295400"/>
          </a:xfrm>
        </p:spPr>
        <p:txBody>
          <a:bodyPr>
            <a:normAutofit fontScale="90000"/>
          </a:bodyPr>
          <a:lstStyle/>
          <a:p>
            <a:r>
              <a:rPr lang="en-US" dirty="0"/>
              <a:t>New Courses for 2016-2017:</a:t>
            </a:r>
          </a:p>
        </p:txBody>
      </p:sp>
      <p:sp>
        <p:nvSpPr>
          <p:cNvPr id="3" name="Content Placeholder 2"/>
          <p:cNvSpPr>
            <a:spLocks noGrp="1"/>
          </p:cNvSpPr>
          <p:nvPr>
            <p:ph idx="1"/>
          </p:nvPr>
        </p:nvSpPr>
        <p:spPr>
          <a:xfrm>
            <a:off x="457200" y="1905000"/>
            <a:ext cx="8229600" cy="4572000"/>
          </a:xfrm>
        </p:spPr>
        <p:txBody>
          <a:bodyPr>
            <a:normAutofit/>
          </a:bodyPr>
          <a:lstStyle/>
          <a:p>
            <a:pPr marL="0" indent="0">
              <a:buNone/>
            </a:pPr>
            <a:r>
              <a:rPr lang="en-US" b="1" u="sng" dirty="0"/>
              <a:t>Outdoor Education 10/20/30</a:t>
            </a:r>
          </a:p>
          <a:p>
            <a:pPr marL="0" indent="0">
              <a:buNone/>
            </a:pPr>
            <a:r>
              <a:rPr lang="en-US" sz="2800" dirty="0"/>
              <a:t>Students will explore a variety of outdoor and wildlife related skills and topics, including shelters, safety, and the environment.</a:t>
            </a:r>
          </a:p>
          <a:p>
            <a:pPr marL="0" indent="0">
              <a:buNone/>
            </a:pPr>
            <a:endParaRPr lang="en-US" sz="2800" dirty="0"/>
          </a:p>
          <a:p>
            <a:pPr marL="0" indent="0">
              <a:buNone/>
            </a:pPr>
            <a:r>
              <a:rPr lang="en-US" b="1" u="sng" dirty="0"/>
              <a:t>Aboriginal Studies 10/20 (6cr)</a:t>
            </a:r>
          </a:p>
          <a:p>
            <a:pPr marL="0" indent="0">
              <a:buNone/>
            </a:pPr>
            <a:r>
              <a:rPr lang="en-US" sz="2800" dirty="0"/>
              <a:t>Students will explore the culture and history of aboriginal peoples.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31" y="1371600"/>
            <a:ext cx="493776" cy="6492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648200"/>
            <a:ext cx="988820" cy="1600200"/>
          </a:xfrm>
          <a:prstGeom prst="rect">
            <a:avLst/>
          </a:prstGeom>
        </p:spPr>
      </p:pic>
    </p:spTree>
    <p:extLst>
      <p:ext uri="{BB962C8B-B14F-4D97-AF65-F5344CB8AC3E}">
        <p14:creationId xmlns:p14="http://schemas.microsoft.com/office/powerpoint/2010/main" val="112522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rmAutofit fontScale="90000"/>
          </a:bodyPr>
          <a:lstStyle/>
          <a:p>
            <a:r>
              <a:rPr lang="en-US" u="sng" dirty="0">
                <a:latin typeface="Adobe Gothic Std B" pitchFamily="34" charset="-128"/>
                <a:ea typeface="Adobe Gothic Std B" pitchFamily="34" charset="-128"/>
              </a:rPr>
              <a:t>ADVANCED PLACEMENT COURSES</a:t>
            </a:r>
          </a:p>
        </p:txBody>
      </p:sp>
      <p:sp>
        <p:nvSpPr>
          <p:cNvPr id="3" name="Content Placeholder 2"/>
          <p:cNvSpPr>
            <a:spLocks noGrp="1"/>
          </p:cNvSpPr>
          <p:nvPr>
            <p:ph idx="1"/>
          </p:nvPr>
        </p:nvSpPr>
        <p:spPr/>
        <p:txBody>
          <a:bodyPr>
            <a:normAutofit fontScale="92500" lnSpcReduction="10000"/>
          </a:bodyPr>
          <a:lstStyle/>
          <a:p>
            <a:pPr marL="0" indent="0">
              <a:buNone/>
            </a:pPr>
            <a:endParaRPr lang="en-US" b="1" u="sng" dirty="0"/>
          </a:p>
          <a:p>
            <a:r>
              <a:rPr lang="en-US" sz="3400" b="1" dirty="0"/>
              <a:t>Biology 30 AP (Advanced Placement)                (8 credit full year course)</a:t>
            </a:r>
          </a:p>
          <a:p>
            <a:r>
              <a:rPr lang="en-US" sz="3400" b="1" dirty="0"/>
              <a:t>English Literature and English 30-1AP                (8 credit full year course)</a:t>
            </a:r>
          </a:p>
          <a:p>
            <a:r>
              <a:rPr lang="en-US" sz="3400" b="1" dirty="0"/>
              <a:t>European History/Social Studies 30 AP             (8 credit full year course)</a:t>
            </a:r>
          </a:p>
          <a:p>
            <a:r>
              <a:rPr lang="en-US" sz="3400" b="1" dirty="0"/>
              <a:t>Math 31AP (Calculus)                                            (8 credit full year course) </a:t>
            </a:r>
          </a:p>
          <a:p>
            <a:pPr marL="0" indent="0">
              <a:buNone/>
            </a:pPr>
            <a:endParaRPr lang="en-US" b="1" u="sng" dirty="0"/>
          </a:p>
          <a:p>
            <a:pPr marL="0" indent="0">
              <a:buNone/>
            </a:pPr>
            <a:endParaRPr lang="en-US" b="1" u="sng" dirty="0"/>
          </a:p>
          <a:p>
            <a:endParaRPr lang="en-US" sz="2800" dirty="0"/>
          </a:p>
          <a:p>
            <a:pPr marL="0" indent="0">
              <a:buNone/>
            </a:pPr>
            <a:endParaRPr lang="en-US" sz="2800" dirty="0"/>
          </a:p>
        </p:txBody>
      </p:sp>
      <p:pic>
        <p:nvPicPr>
          <p:cNvPr id="5" name="Picture 3" descr="C:\Users\brendabeaulieu\AppData\Local\Microsoft\Windows\Content.IE5\7S8XJZ3A\AP_log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048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61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latin typeface="Adobe Gothic Std B" pitchFamily="34" charset="-128"/>
                <a:ea typeface="Adobe Gothic Std B" pitchFamily="34" charset="-128"/>
              </a:rPr>
              <a:t>Athletic Development Courses:</a:t>
            </a:r>
          </a:p>
        </p:txBody>
      </p:sp>
      <p:sp>
        <p:nvSpPr>
          <p:cNvPr id="3" name="Content Placeholder 2"/>
          <p:cNvSpPr>
            <a:spLocks noGrp="1"/>
          </p:cNvSpPr>
          <p:nvPr>
            <p:ph idx="1"/>
          </p:nvPr>
        </p:nvSpPr>
        <p:spPr>
          <a:xfrm>
            <a:off x="457200" y="1284514"/>
            <a:ext cx="8229600" cy="5029200"/>
          </a:xfrm>
        </p:spPr>
        <p:txBody>
          <a:bodyPr>
            <a:normAutofit/>
          </a:bodyPr>
          <a:lstStyle/>
          <a:p>
            <a:pPr marL="0" indent="0">
              <a:buNone/>
            </a:pPr>
            <a:r>
              <a:rPr lang="en-US" sz="2400" b="1" dirty="0"/>
              <a:t>Athletic Development 10, 20 and 30 </a:t>
            </a:r>
            <a:r>
              <a:rPr lang="en-US" sz="2400" dirty="0"/>
              <a:t>are classes designed for students who wish to excel in their sport. </a:t>
            </a:r>
          </a:p>
          <a:p>
            <a:pPr marL="0" indent="0">
              <a:buNone/>
            </a:pPr>
            <a:endParaRPr lang="en-US" sz="2400" dirty="0"/>
          </a:p>
          <a:p>
            <a:pPr marL="0" indent="0">
              <a:buNone/>
            </a:pPr>
            <a:r>
              <a:rPr lang="en-US" sz="2400" b="1" u="sng" dirty="0"/>
              <a:t>Athletic Development 10</a:t>
            </a:r>
            <a:r>
              <a:rPr lang="en-US" sz="2400" b="1" dirty="0"/>
              <a:t> </a:t>
            </a:r>
            <a:r>
              <a:rPr lang="en-US" sz="2400" dirty="0"/>
              <a:t>is offered during the school day (two semesters: 3 credits in one semester and 5 credits in the other). The course fee is $300 (subject to change).  Student who take Athletic Dev. 10 will meet the grad requirement for PE 10.</a:t>
            </a:r>
          </a:p>
          <a:p>
            <a:pPr marL="0" indent="0">
              <a:buNone/>
            </a:pPr>
            <a:r>
              <a:rPr lang="en-US" sz="2400" b="1" u="sng" dirty="0"/>
              <a:t>Athletic Development 20 and 30</a:t>
            </a:r>
            <a:r>
              <a:rPr lang="en-US" sz="2400" dirty="0"/>
              <a:t> Students earn between 5 and 7 credits. The AD 20 course fee is $300 and  the AD 30 course fee is $300 (subject to change). </a:t>
            </a:r>
          </a:p>
        </p:txBody>
      </p:sp>
      <p:pic>
        <p:nvPicPr>
          <p:cNvPr id="5129" name="Picture 9" descr="C:\Users\brendabeaulieu\AppData\Local\Microsoft\Windows\Content.IE5\74DR9HKG\MP9004054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531140"/>
            <a:ext cx="1524000" cy="108857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brendabeaulieu\AppData\Local\Microsoft\Windows\Content.IE5\YZPKU27L\MC9003631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723" y="5257800"/>
            <a:ext cx="1536146" cy="136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72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C3E1-9D5C-49DF-8ADC-3701761CA17E}"/>
              </a:ext>
            </a:extLst>
          </p:cNvPr>
          <p:cNvSpPr>
            <a:spLocks noGrp="1"/>
          </p:cNvSpPr>
          <p:nvPr>
            <p:ph type="title"/>
          </p:nvPr>
        </p:nvSpPr>
        <p:spPr/>
        <p:txBody>
          <a:bodyPr>
            <a:normAutofit/>
          </a:bodyPr>
          <a:lstStyle/>
          <a:p>
            <a:r>
              <a:rPr lang="en-US" sz="5400" dirty="0"/>
              <a:t>How to Apply </a:t>
            </a:r>
          </a:p>
        </p:txBody>
      </p:sp>
      <p:sp>
        <p:nvSpPr>
          <p:cNvPr id="3" name="Content Placeholder 2">
            <a:extLst>
              <a:ext uri="{FF2B5EF4-FFF2-40B4-BE49-F238E27FC236}">
                <a16:creationId xmlns:a16="http://schemas.microsoft.com/office/drawing/2014/main" id="{D0E90232-292F-4C30-8727-7E4DC32B421A}"/>
              </a:ext>
            </a:extLst>
          </p:cNvPr>
          <p:cNvSpPr>
            <a:spLocks noGrp="1"/>
          </p:cNvSpPr>
          <p:nvPr>
            <p:ph idx="1"/>
          </p:nvPr>
        </p:nvSpPr>
        <p:spPr/>
        <p:txBody>
          <a:bodyPr/>
          <a:lstStyle/>
          <a:p>
            <a:pPr marL="0" indent="0" algn="ctr">
              <a:buNone/>
            </a:pPr>
            <a:r>
              <a:rPr lang="en-US" dirty="0"/>
              <a:t>In order to be accepted into the Athletic Development Program, you must do 3 things:</a:t>
            </a:r>
          </a:p>
          <a:p>
            <a:pPr marL="0" indent="0" algn="ctr">
              <a:buNone/>
            </a:pPr>
            <a:endParaRPr lang="en-US" dirty="0"/>
          </a:p>
          <a:p>
            <a:r>
              <a:rPr lang="en-US" sz="2800" dirty="0"/>
              <a:t>1. Select the course on the online form.</a:t>
            </a:r>
          </a:p>
          <a:p>
            <a:endParaRPr lang="en-US" sz="2800" dirty="0"/>
          </a:p>
          <a:p>
            <a:r>
              <a:rPr lang="en-US" sz="2800" dirty="0"/>
              <a:t>2. Visit sportsacademy.gpcsd.ca to complete the application forms and submit them to the main office or Mr. Prichard directly by April 14, 2022</a:t>
            </a:r>
          </a:p>
        </p:txBody>
      </p:sp>
      <p:pic>
        <p:nvPicPr>
          <p:cNvPr id="4" name="Picture 9" descr="C:\Users\brendabeaulieu\AppData\Local\Microsoft\Windows\Content.IE5\74DR9HKG\MP900405418[1].jpg">
            <a:extLst>
              <a:ext uri="{FF2B5EF4-FFF2-40B4-BE49-F238E27FC236}">
                <a16:creationId xmlns:a16="http://schemas.microsoft.com/office/drawing/2014/main" id="{478036CE-6E9E-4CFA-B683-7BF638AB42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29066"/>
            <a:ext cx="1524000" cy="10885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brendabeaulieu\AppData\Local\Microsoft\Windows\Content.IE5\YZPKU27L\MC900363186[1].wmf">
            <a:extLst>
              <a:ext uri="{FF2B5EF4-FFF2-40B4-BE49-F238E27FC236}">
                <a16:creationId xmlns:a16="http://schemas.microsoft.com/office/drawing/2014/main" id="{ACABB90A-EFCC-41DB-94FB-DC7DBB1A60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74638"/>
            <a:ext cx="1536146" cy="136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5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Gothic Std B" pitchFamily="34" charset="-128"/>
                <a:ea typeface="Adobe Gothic Std B" pitchFamily="34" charset="-128"/>
              </a:rPr>
              <a:t>Prerequisites and the online form</a:t>
            </a:r>
          </a:p>
        </p:txBody>
      </p:sp>
      <p:sp>
        <p:nvSpPr>
          <p:cNvPr id="3" name="Content Placeholder 2"/>
          <p:cNvSpPr>
            <a:spLocks noGrp="1"/>
          </p:cNvSpPr>
          <p:nvPr>
            <p:ph idx="1"/>
          </p:nvPr>
        </p:nvSpPr>
        <p:spPr/>
        <p:txBody>
          <a:bodyPr>
            <a:normAutofit/>
          </a:bodyPr>
          <a:lstStyle/>
          <a:p>
            <a:r>
              <a:rPr lang="en-US" dirty="0"/>
              <a:t>The online form will only allow students to select courses if they have the prerequisite course and mark. </a:t>
            </a:r>
          </a:p>
          <a:p>
            <a:r>
              <a:rPr lang="en-US" dirty="0"/>
              <a:t>Look at the prerequisite charts to determine this. </a:t>
            </a:r>
          </a:p>
          <a:p>
            <a:r>
              <a:rPr lang="en-US" dirty="0"/>
              <a:t>This does not apply to courses within your pod/college. You will be automatically enrolled into those.</a:t>
            </a:r>
          </a:p>
        </p:txBody>
      </p:sp>
      <p:pic>
        <p:nvPicPr>
          <p:cNvPr id="2050" name="Picture 2" descr="C:\Users\brendabeaulieu\AppData\Local\Microsoft\Windows\Content.IE5\KTFVVM6W\PERCENT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4748" y="5323909"/>
            <a:ext cx="987515" cy="95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8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Gothic Std B" pitchFamily="34" charset="-128"/>
                <a:ea typeface="Adobe Gothic Std B" pitchFamily="34" charset="-128"/>
              </a:rPr>
              <a:t>Prerequisites for students entering grade 10</a:t>
            </a:r>
          </a:p>
        </p:txBody>
      </p:sp>
      <p:sp>
        <p:nvSpPr>
          <p:cNvPr id="3" name="Content Placeholder 2"/>
          <p:cNvSpPr>
            <a:spLocks noGrp="1"/>
          </p:cNvSpPr>
          <p:nvPr>
            <p:ph idx="1"/>
          </p:nvPr>
        </p:nvSpPr>
        <p:spPr/>
        <p:txBody>
          <a:bodyPr>
            <a:normAutofit fontScale="92500" lnSpcReduction="10000"/>
          </a:bodyPr>
          <a:lstStyle/>
          <a:p>
            <a:r>
              <a:rPr lang="en-US" dirty="0"/>
              <a:t>Because you’re heading into pods next year, your core subjects are chosen for you. It’s important, however, to be aware that there are different levels of courses as you move through the next few years of school.</a:t>
            </a:r>
          </a:p>
          <a:p>
            <a:endParaRPr lang="en-US" dirty="0"/>
          </a:p>
          <a:p>
            <a:r>
              <a:rPr lang="en-US" dirty="0"/>
              <a:t>If you’re not able to be successful in the top academic core subjects, your teachers will work with you and your parents to determine the best solution.</a:t>
            </a:r>
          </a:p>
        </p:txBody>
      </p:sp>
      <p:pic>
        <p:nvPicPr>
          <p:cNvPr id="2050" name="Picture 2" descr="C:\Users\brendabeaulieu\AppData\Local\Microsoft\Windows\Content.IE5\KTFVVM6W\PERCENT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1717" y="5571224"/>
            <a:ext cx="901684" cy="87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0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Process	</a:t>
            </a:r>
          </a:p>
        </p:txBody>
      </p:sp>
      <p:sp>
        <p:nvSpPr>
          <p:cNvPr id="3" name="Content Placeholder 2"/>
          <p:cNvSpPr>
            <a:spLocks noGrp="1"/>
          </p:cNvSpPr>
          <p:nvPr>
            <p:ph idx="1"/>
          </p:nvPr>
        </p:nvSpPr>
        <p:spPr/>
        <p:txBody>
          <a:bodyPr/>
          <a:lstStyle/>
          <a:p>
            <a:r>
              <a:rPr lang="en-CA" dirty="0"/>
              <a:t>April: Students pick their courses</a:t>
            </a:r>
          </a:p>
          <a:p>
            <a:endParaRPr lang="en-CA" dirty="0"/>
          </a:p>
          <a:p>
            <a:r>
              <a:rPr lang="en-CA" dirty="0"/>
              <a:t>April/May: Timetables are built and double-checked</a:t>
            </a:r>
          </a:p>
          <a:p>
            <a:endParaRPr lang="en-CA" dirty="0"/>
          </a:p>
          <a:p>
            <a:r>
              <a:rPr lang="en-CA" dirty="0"/>
              <a:t>June: Timetables are given out to students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5020931"/>
            <a:ext cx="1507968" cy="1252537"/>
          </a:xfrm>
          <a:prstGeom prst="rect">
            <a:avLst/>
          </a:prstGeom>
        </p:spPr>
      </p:pic>
    </p:spTree>
    <p:extLst>
      <p:ext uri="{BB962C8B-B14F-4D97-AF65-F5344CB8AC3E}">
        <p14:creationId xmlns:p14="http://schemas.microsoft.com/office/powerpoint/2010/main" val="79904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Gothic Std B" pitchFamily="34" charset="-128"/>
                <a:ea typeface="Adobe Gothic Std B" pitchFamily="34" charset="-128"/>
              </a:rPr>
              <a:t>Prerequisites for students entering grade 10</a:t>
            </a:r>
          </a:p>
        </p:txBody>
      </p:sp>
      <p:sp>
        <p:nvSpPr>
          <p:cNvPr id="3" name="Content Placeholder 2"/>
          <p:cNvSpPr>
            <a:spLocks noGrp="1"/>
          </p:cNvSpPr>
          <p:nvPr>
            <p:ph idx="1"/>
          </p:nvPr>
        </p:nvSpPr>
        <p:spPr/>
        <p:txBody>
          <a:bodyPr>
            <a:normAutofit/>
          </a:bodyPr>
          <a:lstStyle/>
          <a:p>
            <a:r>
              <a:rPr lang="en-US" dirty="0"/>
              <a:t>EX) If you’re currently at 40% or higher in English 9, or 65% or higher in a KAE English 9, you’ll be selecting English 10-1.</a:t>
            </a:r>
          </a:p>
          <a:p>
            <a:pPr marL="0" indent="0">
              <a:buNone/>
            </a:pPr>
            <a:endParaRPr lang="en-US" dirty="0"/>
          </a:p>
          <a:p>
            <a:r>
              <a:rPr lang="en-US" dirty="0"/>
              <a:t>EX) If you’re currently lower than 40% in English 9, or lower than 65% in KAE English 9, you’ll be selecting KAE English 10-4</a:t>
            </a:r>
          </a:p>
        </p:txBody>
      </p:sp>
      <p:pic>
        <p:nvPicPr>
          <p:cNvPr id="2050" name="Picture 2" descr="C:\Users\brendabeaulieu\AppData\Local\Microsoft\Windows\Content.IE5\KTFVVM6W\PERCENT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33">
            <a:off x="7239000" y="5194300"/>
            <a:ext cx="1714500"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4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Prerequisite Flowchart</a:t>
            </a:r>
          </a:p>
        </p:txBody>
      </p:sp>
      <p:pic>
        <p:nvPicPr>
          <p:cNvPr id="7" name="Picture 6">
            <a:extLst>
              <a:ext uri="{FF2B5EF4-FFF2-40B4-BE49-F238E27FC236}">
                <a16:creationId xmlns:a16="http://schemas.microsoft.com/office/drawing/2014/main" id="{F6EA9A7D-D590-46C3-A45E-C2462668D92F}"/>
              </a:ext>
            </a:extLst>
          </p:cNvPr>
          <p:cNvPicPr>
            <a:picLocks noChangeAspect="1"/>
          </p:cNvPicPr>
          <p:nvPr/>
        </p:nvPicPr>
        <p:blipFill>
          <a:blip r:embed="rId2"/>
          <a:stretch>
            <a:fillRect/>
          </a:stretch>
        </p:blipFill>
        <p:spPr>
          <a:xfrm>
            <a:off x="304204" y="1219200"/>
            <a:ext cx="8535591" cy="4801270"/>
          </a:xfrm>
          <a:prstGeom prst="rect">
            <a:avLst/>
          </a:prstGeom>
        </p:spPr>
      </p:pic>
    </p:spTree>
    <p:extLst>
      <p:ext uri="{BB962C8B-B14F-4D97-AF65-F5344CB8AC3E}">
        <p14:creationId xmlns:p14="http://schemas.microsoft.com/office/powerpoint/2010/main" val="94400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Studies Prerequisite Flowchart</a:t>
            </a:r>
          </a:p>
        </p:txBody>
      </p:sp>
      <p:pic>
        <p:nvPicPr>
          <p:cNvPr id="5" name="Picture 4">
            <a:extLst>
              <a:ext uri="{FF2B5EF4-FFF2-40B4-BE49-F238E27FC236}">
                <a16:creationId xmlns:a16="http://schemas.microsoft.com/office/drawing/2014/main" id="{58221DDD-80C6-4F6C-820D-902FF14DF103}"/>
              </a:ext>
            </a:extLst>
          </p:cNvPr>
          <p:cNvPicPr>
            <a:picLocks noChangeAspect="1"/>
          </p:cNvPicPr>
          <p:nvPr/>
        </p:nvPicPr>
        <p:blipFill>
          <a:blip r:embed="rId2"/>
          <a:stretch>
            <a:fillRect/>
          </a:stretch>
        </p:blipFill>
        <p:spPr>
          <a:xfrm>
            <a:off x="299441" y="1219200"/>
            <a:ext cx="8545118" cy="4839375"/>
          </a:xfrm>
          <a:prstGeom prst="rect">
            <a:avLst/>
          </a:prstGeom>
        </p:spPr>
      </p:pic>
    </p:spTree>
    <p:extLst>
      <p:ext uri="{BB962C8B-B14F-4D97-AF65-F5344CB8AC3E}">
        <p14:creationId xmlns:p14="http://schemas.microsoft.com/office/powerpoint/2010/main" val="67010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Mathematics prerequisite flowchart NOTES:</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It is important to note that both Math -1 and Math -2 are academic Math courses. </a:t>
            </a:r>
          </a:p>
          <a:p>
            <a:pPr marL="0" indent="0">
              <a:buNone/>
            </a:pPr>
            <a:r>
              <a:rPr lang="en-US" dirty="0"/>
              <a:t>Alberta universities will accept Math 30-2 for many programs: Ex: Bachelor of Arts (for most majors including Psychology), Bachelor of Education (as long as you don’t want to teach Math or Sciences), Bachelor of Science in Nursing. </a:t>
            </a:r>
          </a:p>
          <a:p>
            <a:r>
              <a:rPr lang="en-US" dirty="0"/>
              <a:t>Recommendation: consider taking Math 30-2 and then Math 30-1 (esp. if Math 20-1 mark is under 65%) if you think you will need Math 30-1 for the postsecondary program you are interested in.</a:t>
            </a:r>
          </a:p>
        </p:txBody>
      </p:sp>
    </p:spTree>
    <p:extLst>
      <p:ext uri="{BB962C8B-B14F-4D97-AF65-F5344CB8AC3E}">
        <p14:creationId xmlns:p14="http://schemas.microsoft.com/office/powerpoint/2010/main" val="3557742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49" y="274638"/>
            <a:ext cx="6562725" cy="1143000"/>
          </a:xfrm>
        </p:spPr>
        <p:txBody>
          <a:bodyPr>
            <a:normAutofit/>
          </a:bodyPr>
          <a:lstStyle/>
          <a:p>
            <a:r>
              <a:rPr lang="en-US" dirty="0">
                <a:latin typeface="Adobe Gothic Std B" pitchFamily="34" charset="-128"/>
                <a:ea typeface="Adobe Gothic Std B" pitchFamily="34" charset="-128"/>
              </a:rPr>
              <a:t>Math 31</a:t>
            </a:r>
            <a:endParaRPr lang="en-US" dirty="0"/>
          </a:p>
        </p:txBody>
      </p:sp>
      <p:sp>
        <p:nvSpPr>
          <p:cNvPr id="3" name="Content Placeholder 2"/>
          <p:cNvSpPr>
            <a:spLocks noGrp="1"/>
          </p:cNvSpPr>
          <p:nvPr>
            <p:ph idx="1"/>
          </p:nvPr>
        </p:nvSpPr>
        <p:spPr/>
        <p:txBody>
          <a:bodyPr>
            <a:normAutofit/>
          </a:bodyPr>
          <a:lstStyle/>
          <a:p>
            <a:r>
              <a:rPr lang="en-US" dirty="0"/>
              <a:t>Math 31 (one semester course) is a Calculus course and it requires Math 30-1 as its prerequisite or co-requisite. </a:t>
            </a:r>
          </a:p>
          <a:p>
            <a:r>
              <a:rPr lang="en-US" dirty="0"/>
              <a:t>Math 31 is required for all university Bachelor of Engineering programs and recommended for those entering university programs in Math, Sciences, and Business/Commerce.</a:t>
            </a:r>
          </a:p>
        </p:txBody>
      </p:sp>
      <p:pic>
        <p:nvPicPr>
          <p:cNvPr id="4098" name="Picture 2" descr="C:\Users\brendabeaulieu\AppData\Local\Microsoft\Windows\Content.IE5\7S8XJZ3A\rainbow_math_cloud_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0635"/>
            <a:ext cx="1466850" cy="144999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endabeaulieu\AppData\Local\Microsoft\Windows\Content.IE5\KRV2LD6D\math_cartoon[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602605"/>
            <a:ext cx="12001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898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normAutofit fontScale="90000"/>
          </a:bodyPr>
          <a:lstStyle/>
          <a:p>
            <a:r>
              <a:rPr lang="en-US" dirty="0">
                <a:latin typeface="Adobe Gothic Std B" pitchFamily="34" charset="-128"/>
                <a:ea typeface="Adobe Gothic Std B" pitchFamily="34" charset="-128"/>
              </a:rPr>
              <a:t>More Math info for students entering grade 11</a:t>
            </a:r>
          </a:p>
        </p:txBody>
      </p:sp>
      <p:sp>
        <p:nvSpPr>
          <p:cNvPr id="3" name="Content Placeholder 2"/>
          <p:cNvSpPr>
            <a:spLocks noGrp="1"/>
          </p:cNvSpPr>
          <p:nvPr>
            <p:ph idx="1"/>
          </p:nvPr>
        </p:nvSpPr>
        <p:spPr/>
        <p:txBody>
          <a:bodyPr>
            <a:normAutofit/>
          </a:bodyPr>
          <a:lstStyle/>
          <a:p>
            <a:r>
              <a:rPr lang="en-US" dirty="0"/>
              <a:t>If you wish to take Math 31 or Math 31AP in grade 12, you will request to be in both Math 20-1 and Math 30-1 in grade 11. </a:t>
            </a:r>
          </a:p>
          <a:p>
            <a:pPr marL="0" indent="0">
              <a:buNone/>
            </a:pPr>
            <a:endParaRPr lang="en-US" dirty="0"/>
          </a:p>
          <a:p>
            <a:r>
              <a:rPr lang="en-US" dirty="0"/>
              <a:t>It is possible to take Math 30-1 concurrently with Math 31, but it is not recommended as we have not seen a consistent history of success with this.</a:t>
            </a:r>
          </a:p>
        </p:txBody>
      </p:sp>
      <p:pic>
        <p:nvPicPr>
          <p:cNvPr id="5124" name="Picture 4" descr="C:\Users\brendabeaulieu\AppData\Local\Microsoft\Windows\Content.IE5\7S8XJZ3A\Math_is_fu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52400"/>
            <a:ext cx="1402080" cy="140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71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782762"/>
          </a:xfrm>
        </p:spPr>
        <p:txBody>
          <a:bodyPr/>
          <a:lstStyle/>
          <a:p>
            <a:r>
              <a:rPr lang="en-US" dirty="0">
                <a:latin typeface="Adobe Gothic Std B" pitchFamily="34" charset="-128"/>
                <a:ea typeface="Adobe Gothic Std B" pitchFamily="34" charset="-128"/>
              </a:rPr>
              <a:t>MATH and TRADES</a:t>
            </a:r>
          </a:p>
        </p:txBody>
      </p:sp>
      <p:sp>
        <p:nvSpPr>
          <p:cNvPr id="3" name="Content Placeholder 2"/>
          <p:cNvSpPr>
            <a:spLocks noGrp="1"/>
          </p:cNvSpPr>
          <p:nvPr>
            <p:ph idx="1"/>
          </p:nvPr>
        </p:nvSpPr>
        <p:spPr>
          <a:xfrm>
            <a:off x="457200" y="2209800"/>
            <a:ext cx="8229600" cy="3916363"/>
          </a:xfrm>
        </p:spPr>
        <p:txBody>
          <a:bodyPr/>
          <a:lstStyle/>
          <a:p>
            <a:r>
              <a:rPr lang="en-US" dirty="0"/>
              <a:t>The Math -3 stream is recommended for the majority of trades. </a:t>
            </a:r>
          </a:p>
          <a:p>
            <a:r>
              <a:rPr lang="en-US" dirty="0"/>
              <a:t>Note: There are a few trades and technical programs that still require Math10C, -1 or -2.  </a:t>
            </a:r>
          </a:p>
          <a:p>
            <a:r>
              <a:rPr lang="en-US" dirty="0"/>
              <a:t>Refer to the WEBSITE listed on the next slide for specific requirements for trades in Alberta, or the handout provided</a:t>
            </a:r>
          </a:p>
          <a:p>
            <a:endParaRPr lang="en-US" dirty="0"/>
          </a:p>
        </p:txBody>
      </p:sp>
      <p:pic>
        <p:nvPicPr>
          <p:cNvPr id="1026" name="Picture 2" descr="C:\Users\brendabeaulieu\AppData\Local\Microsoft\Windows\Content.IE5\7S8XJZ3A\math_symbol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1181100"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707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a:t>Go to:  </a:t>
            </a:r>
            <a:r>
              <a:rPr lang="en-US" dirty="0">
                <a:hlinkClick r:id="rId2"/>
              </a:rPr>
              <a:t>http://tradesecrets.alberta.ca</a:t>
            </a:r>
            <a:r>
              <a:rPr lang="en-US" dirty="0"/>
              <a:t> to look up the high school requirements for the trades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2438400"/>
            <a:ext cx="6858000" cy="4086447"/>
          </a:xfrm>
        </p:spPr>
      </p:pic>
    </p:spTree>
    <p:extLst>
      <p:ext uri="{BB962C8B-B14F-4D97-AF65-F5344CB8AC3E}">
        <p14:creationId xmlns:p14="http://schemas.microsoft.com/office/powerpoint/2010/main" val="193181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Mathematics Prerequisite flowchart</a:t>
            </a:r>
          </a:p>
        </p:txBody>
      </p:sp>
      <p:pic>
        <p:nvPicPr>
          <p:cNvPr id="5" name="Picture 4">
            <a:extLst>
              <a:ext uri="{FF2B5EF4-FFF2-40B4-BE49-F238E27FC236}">
                <a16:creationId xmlns:a16="http://schemas.microsoft.com/office/drawing/2014/main" id="{774126A9-99FB-4B7E-A892-08AAD8D4CD5F}"/>
              </a:ext>
            </a:extLst>
          </p:cNvPr>
          <p:cNvPicPr>
            <a:picLocks noChangeAspect="1"/>
          </p:cNvPicPr>
          <p:nvPr/>
        </p:nvPicPr>
        <p:blipFill>
          <a:blip r:embed="rId2"/>
          <a:stretch>
            <a:fillRect/>
          </a:stretch>
        </p:blipFill>
        <p:spPr>
          <a:xfrm>
            <a:off x="381000" y="1295400"/>
            <a:ext cx="8554644" cy="4839375"/>
          </a:xfrm>
          <a:prstGeom prst="rect">
            <a:avLst/>
          </a:prstGeom>
        </p:spPr>
      </p:pic>
    </p:spTree>
    <p:extLst>
      <p:ext uri="{BB962C8B-B14F-4D97-AF65-F5344CB8AC3E}">
        <p14:creationId xmlns:p14="http://schemas.microsoft.com/office/powerpoint/2010/main" val="3654017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Courses in grades 11/12</a:t>
            </a:r>
          </a:p>
        </p:txBody>
      </p:sp>
      <p:sp>
        <p:nvSpPr>
          <p:cNvPr id="3" name="Content Placeholder 2"/>
          <p:cNvSpPr>
            <a:spLocks noGrp="1"/>
          </p:cNvSpPr>
          <p:nvPr>
            <p:ph idx="1"/>
          </p:nvPr>
        </p:nvSpPr>
        <p:spPr/>
        <p:txBody>
          <a:bodyPr/>
          <a:lstStyle/>
          <a:p>
            <a:r>
              <a:rPr lang="en-US" dirty="0"/>
              <a:t>Chemistry 20, and Physics 20 are very academic courses, with a significant amount of mathematical content incorporated into the science. </a:t>
            </a:r>
          </a:p>
          <a:p>
            <a:r>
              <a:rPr lang="en-US" dirty="0"/>
              <a:t>While the form requires only a strong mark in Science 10, we recommend that students take their math marks into consideration when choosing these courses.</a:t>
            </a:r>
          </a:p>
        </p:txBody>
      </p:sp>
      <p:pic>
        <p:nvPicPr>
          <p:cNvPr id="1026" name="Picture 2" descr="C:\Users\pamelamartin\AppData\Local\Microsoft\Windows\Content.IE5\D7E5Z2SD\faithinscienc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471479"/>
            <a:ext cx="914010" cy="869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9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Academic Report	</a:t>
            </a:r>
          </a:p>
        </p:txBody>
      </p:sp>
      <p:sp>
        <p:nvSpPr>
          <p:cNvPr id="3" name="Content Placeholder 2"/>
          <p:cNvSpPr>
            <a:spLocks noGrp="1"/>
          </p:cNvSpPr>
          <p:nvPr>
            <p:ph idx="1"/>
          </p:nvPr>
        </p:nvSpPr>
        <p:spPr>
          <a:xfrm>
            <a:off x="457200" y="1143000"/>
            <a:ext cx="8229600" cy="5486400"/>
          </a:xfrm>
        </p:spPr>
        <p:txBody>
          <a:bodyPr>
            <a:normAutofit/>
          </a:bodyPr>
          <a:lstStyle/>
          <a:p>
            <a:pPr marL="0" indent="0">
              <a:buNone/>
            </a:pPr>
            <a:r>
              <a:rPr lang="en-US" dirty="0"/>
              <a:t>Your report contains important information:</a:t>
            </a:r>
          </a:p>
          <a:p>
            <a:r>
              <a:rPr lang="en-US" dirty="0"/>
              <a:t>Your </a:t>
            </a:r>
            <a:r>
              <a:rPr lang="en-US" dirty="0" err="1"/>
              <a:t>powerschool</a:t>
            </a:r>
            <a:r>
              <a:rPr lang="en-US" dirty="0"/>
              <a:t> login info (see attached page)</a:t>
            </a:r>
          </a:p>
          <a:p>
            <a:r>
              <a:rPr lang="en-US" dirty="0"/>
              <a:t>Historical grades and credits</a:t>
            </a:r>
          </a:p>
          <a:p>
            <a:r>
              <a:rPr lang="en-US" sz="2400" dirty="0"/>
              <a:t>Note: you do not require this report to do online course selection. You will receive this report when you attend your scheduled session with your class, but you can begin without it.</a:t>
            </a:r>
          </a:p>
          <a:p>
            <a:r>
              <a:rPr lang="en-US" sz="2400" dirty="0"/>
              <a:t>This has your log-in information so please do not leave this paper laying around. Keep it with you so you can log in later to show your parents/guardians.</a:t>
            </a:r>
          </a:p>
          <a:p>
            <a:endParaRPr lang="en-US" dirty="0"/>
          </a:p>
          <a:p>
            <a:endParaRPr lang="en-US" dirty="0"/>
          </a:p>
        </p:txBody>
      </p:sp>
    </p:spTree>
    <p:extLst>
      <p:ext uri="{BB962C8B-B14F-4D97-AF65-F5344CB8AC3E}">
        <p14:creationId xmlns:p14="http://schemas.microsoft.com/office/powerpoint/2010/main" val="782407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Courses continued…</a:t>
            </a:r>
          </a:p>
        </p:txBody>
      </p:sp>
      <p:sp>
        <p:nvSpPr>
          <p:cNvPr id="3" name="Content Placeholder 2"/>
          <p:cNvSpPr>
            <a:spLocks noGrp="1"/>
          </p:cNvSpPr>
          <p:nvPr>
            <p:ph idx="1"/>
          </p:nvPr>
        </p:nvSpPr>
        <p:spPr/>
        <p:txBody>
          <a:bodyPr/>
          <a:lstStyle/>
          <a:p>
            <a:r>
              <a:rPr lang="en-US" dirty="0"/>
              <a:t>Science 20 and 30 are also academic sciences and should be considered by those students looking at any post-secondary education.</a:t>
            </a:r>
          </a:p>
          <a:p>
            <a:r>
              <a:rPr lang="en-US" dirty="0"/>
              <a:t>They are recommended for most trades.</a:t>
            </a:r>
          </a:p>
          <a:p>
            <a:r>
              <a:rPr lang="en-US" dirty="0"/>
              <a:t>Several university/college programs accept Science 30 as an entrance requirement and/or as part of a scholarship average calculation.</a:t>
            </a:r>
          </a:p>
        </p:txBody>
      </p:sp>
      <p:pic>
        <p:nvPicPr>
          <p:cNvPr id="2050" name="Picture 2" descr="C:\Users\pamelamartin\AppData\Local\Microsoft\Windows\Content.IE5\PCLK86YI\Science_smiley_fac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 y="228600"/>
            <a:ext cx="1287510" cy="10952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melamartin\AppData\Local\Microsoft\Windows\Content.IE5\0U11UFB0\Chemical-Science-Experimen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181600"/>
            <a:ext cx="1250597" cy="117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704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prerequisite flowchart</a:t>
            </a:r>
          </a:p>
        </p:txBody>
      </p:sp>
      <p:pic>
        <p:nvPicPr>
          <p:cNvPr id="5" name="Picture 4">
            <a:extLst>
              <a:ext uri="{FF2B5EF4-FFF2-40B4-BE49-F238E27FC236}">
                <a16:creationId xmlns:a16="http://schemas.microsoft.com/office/drawing/2014/main" id="{FA0474A9-1A77-4BFB-8BAB-6FC01F3B1ABE}"/>
              </a:ext>
            </a:extLst>
          </p:cNvPr>
          <p:cNvPicPr>
            <a:picLocks noChangeAspect="1"/>
          </p:cNvPicPr>
          <p:nvPr/>
        </p:nvPicPr>
        <p:blipFill>
          <a:blip r:embed="rId2"/>
          <a:stretch>
            <a:fillRect/>
          </a:stretch>
        </p:blipFill>
        <p:spPr>
          <a:xfrm>
            <a:off x="381000" y="1295400"/>
            <a:ext cx="8573696" cy="4658375"/>
          </a:xfrm>
          <a:prstGeom prst="rect">
            <a:avLst/>
          </a:prstGeom>
        </p:spPr>
      </p:pic>
    </p:spTree>
    <p:extLst>
      <p:ext uri="{BB962C8B-B14F-4D97-AF65-F5344CB8AC3E}">
        <p14:creationId xmlns:p14="http://schemas.microsoft.com/office/powerpoint/2010/main" val="2581343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Knowledge &amp; Employability Courses</a:t>
            </a:r>
            <a:endParaRPr lang="en-CA" dirty="0"/>
          </a:p>
        </p:txBody>
      </p:sp>
      <p:sp>
        <p:nvSpPr>
          <p:cNvPr id="3" name="Content Placeholder 2"/>
          <p:cNvSpPr>
            <a:spLocks noGrp="1"/>
          </p:cNvSpPr>
          <p:nvPr>
            <p:ph idx="1"/>
          </p:nvPr>
        </p:nvSpPr>
        <p:spPr/>
        <p:txBody>
          <a:bodyPr>
            <a:normAutofit fontScale="92500" lnSpcReduction="20000"/>
          </a:bodyPr>
          <a:lstStyle/>
          <a:p>
            <a:r>
              <a:rPr lang="en-US" dirty="0"/>
              <a:t>KAE courses are still offered, but do not appear on the online form as students must have parent permission to join them.</a:t>
            </a:r>
          </a:p>
          <a:p>
            <a:r>
              <a:rPr lang="en-US" dirty="0"/>
              <a:t>To request any KAE course, please select “request a course” on the online form and then complete the “request a course” paper form by hand and submit it.</a:t>
            </a:r>
          </a:p>
          <a:p>
            <a:r>
              <a:rPr lang="en-US" dirty="0"/>
              <a:t>These courses are intended for students who struggle significantly in their academics and may struggle to complete the requirements of an Alberta High School Diploma.</a:t>
            </a:r>
            <a:endParaRPr lang="en-CA" dirty="0"/>
          </a:p>
        </p:txBody>
      </p:sp>
    </p:spTree>
    <p:extLst>
      <p:ext uri="{BB962C8B-B14F-4D97-AF65-F5344CB8AC3E}">
        <p14:creationId xmlns:p14="http://schemas.microsoft.com/office/powerpoint/2010/main" val="2909779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630362"/>
          </a:xfrm>
        </p:spPr>
        <p:txBody>
          <a:bodyPr/>
          <a:lstStyle/>
          <a:p>
            <a:r>
              <a:rPr lang="en-US" dirty="0"/>
              <a:t>CAUTION:  HEAVY COURSE LOADS CAN BE STRESSFUL</a:t>
            </a:r>
          </a:p>
        </p:txBody>
      </p:sp>
      <p:sp>
        <p:nvSpPr>
          <p:cNvPr id="3" name="Content Placeholder 2"/>
          <p:cNvSpPr>
            <a:spLocks noGrp="1"/>
          </p:cNvSpPr>
          <p:nvPr>
            <p:ph idx="1"/>
          </p:nvPr>
        </p:nvSpPr>
        <p:spPr>
          <a:xfrm>
            <a:off x="457200" y="2438400"/>
            <a:ext cx="8229600" cy="3687763"/>
          </a:xfrm>
        </p:spPr>
        <p:txBody>
          <a:bodyPr>
            <a:normAutofit/>
          </a:bodyPr>
          <a:lstStyle/>
          <a:p>
            <a:r>
              <a:rPr lang="en-US" dirty="0"/>
              <a:t>Students should be careful when selecting additional core courses.</a:t>
            </a:r>
          </a:p>
          <a:p>
            <a:r>
              <a:rPr lang="en-US" dirty="0"/>
              <a:t>Be aware of your total course load and make sure you have the time to dedicate to it. Take into consideration academic load and also extracurricular activities, family responsibilities and/or part time jobs. </a:t>
            </a:r>
          </a:p>
        </p:txBody>
      </p:sp>
      <p:pic>
        <p:nvPicPr>
          <p:cNvPr id="6147" name="Picture 3" descr="C:\Users\brendabeaulieu\AppData\Local\Microsoft\Windows\Content.IE5\GV6KRFTL\stres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0"/>
            <a:ext cx="1798320" cy="179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60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sz="3200" dirty="0">
                <a:latin typeface="Adobe Gothic Std B" pitchFamily="34" charset="-128"/>
                <a:ea typeface="Adobe Gothic Std B" pitchFamily="34" charset="-128"/>
              </a:rPr>
              <a:t>Physical Education 10 and CALM 20 (Career and Life Management) Requirements:</a:t>
            </a:r>
          </a:p>
        </p:txBody>
      </p:sp>
      <p:sp>
        <p:nvSpPr>
          <p:cNvPr id="3" name="Content Placeholder 2"/>
          <p:cNvSpPr>
            <a:spLocks noGrp="1"/>
          </p:cNvSpPr>
          <p:nvPr>
            <p:ph idx="1"/>
          </p:nvPr>
        </p:nvSpPr>
        <p:spPr>
          <a:xfrm>
            <a:off x="457200" y="2057400"/>
            <a:ext cx="8229600" cy="4068763"/>
          </a:xfrm>
        </p:spPr>
        <p:txBody>
          <a:bodyPr/>
          <a:lstStyle/>
          <a:p>
            <a:r>
              <a:rPr lang="en-US" dirty="0"/>
              <a:t>All students must pass (50%) in both </a:t>
            </a:r>
            <a:r>
              <a:rPr lang="en-US" dirty="0" err="1"/>
              <a:t>PhysEd</a:t>
            </a:r>
            <a:r>
              <a:rPr lang="en-US" dirty="0"/>
              <a:t> 10 and CALM 20 to qualify for their Alberta High School Diploma.</a:t>
            </a:r>
          </a:p>
          <a:p>
            <a:r>
              <a:rPr lang="en-US" dirty="0"/>
              <a:t>Students who pass Athletic Development 10 will be awarded </a:t>
            </a:r>
            <a:r>
              <a:rPr lang="en-US" dirty="0" err="1"/>
              <a:t>PhysEd</a:t>
            </a:r>
            <a:r>
              <a:rPr lang="en-US" dirty="0"/>
              <a:t> 10 credits.</a:t>
            </a:r>
          </a:p>
        </p:txBody>
      </p:sp>
      <p:pic>
        <p:nvPicPr>
          <p:cNvPr id="7170" name="Picture 2" descr="C:\Users\brendabeaulieu\AppData\Local\Microsoft\Windows\Content.IE5\7S8XJZ3A\physicaleduc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783663"/>
            <a:ext cx="2368550" cy="173732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brendabeaulieu\AppData\Local\Microsoft\Windows\Content.IE5\GV6KRFTL\Career_Decisions_Title_Mood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953000"/>
            <a:ext cx="4038600" cy="139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287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249362"/>
          </a:xfrm>
        </p:spPr>
        <p:txBody>
          <a:bodyPr>
            <a:normAutofit/>
          </a:bodyPr>
          <a:lstStyle/>
          <a:p>
            <a:r>
              <a:rPr lang="en-US" sz="3600" dirty="0">
                <a:latin typeface="Adobe Gothic Std B" pitchFamily="34" charset="-128"/>
                <a:ea typeface="Adobe Gothic Std B" pitchFamily="34" charset="-128"/>
              </a:rPr>
              <a:t>Religious Studies requirements:</a:t>
            </a:r>
          </a:p>
        </p:txBody>
      </p:sp>
      <p:sp>
        <p:nvSpPr>
          <p:cNvPr id="3" name="Content Placeholder 2"/>
          <p:cNvSpPr>
            <a:spLocks noGrp="1"/>
          </p:cNvSpPr>
          <p:nvPr>
            <p:ph idx="1"/>
          </p:nvPr>
        </p:nvSpPr>
        <p:spPr>
          <a:xfrm>
            <a:off x="457200" y="1447800"/>
            <a:ext cx="8229600" cy="4678363"/>
          </a:xfrm>
        </p:spPr>
        <p:txBody>
          <a:bodyPr>
            <a:normAutofit fontScale="92500" lnSpcReduction="10000"/>
          </a:bodyPr>
          <a:lstStyle/>
          <a:p>
            <a:pPr marL="0" indent="0">
              <a:buNone/>
            </a:pPr>
            <a:r>
              <a:rPr lang="en-US" dirty="0"/>
              <a:t>In order to graduate from St. Joe's, students must enroll in and pass the following Religious Studies courses:</a:t>
            </a:r>
          </a:p>
          <a:p>
            <a:r>
              <a:rPr lang="en-US" dirty="0"/>
              <a:t>Religious Studies 15 (RS 15) (3 credits)</a:t>
            </a:r>
          </a:p>
          <a:p>
            <a:r>
              <a:rPr lang="en-US" dirty="0"/>
              <a:t>Religious Studies 25 (RS 25) (3 credits) AND Religious Studies 35 (RS 35) (3 credits)</a:t>
            </a:r>
          </a:p>
          <a:p>
            <a:r>
              <a:rPr lang="en-US" dirty="0"/>
              <a:t>RS 25 and 35 courses will be taken in grade 11 </a:t>
            </a:r>
          </a:p>
          <a:p>
            <a:r>
              <a:rPr lang="en-US" dirty="0"/>
              <a:t>Grade 12 students will not be required to take a Religion class UNLESS they did not pass both RS 25 and RS 35 in grade 11.</a:t>
            </a:r>
          </a:p>
          <a:p>
            <a:endParaRPr lang="en-US" dirty="0"/>
          </a:p>
          <a:p>
            <a:endParaRPr lang="en-US" dirty="0"/>
          </a:p>
        </p:txBody>
      </p:sp>
      <p:pic>
        <p:nvPicPr>
          <p:cNvPr id="8194" name="Picture 2" descr="C:\Users\brendabeaulieu\AppData\Local\Microsoft\Windows\Content.IE5\GV6KRFTL\220px-Latin_Cross.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57200"/>
            <a:ext cx="609698" cy="81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06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467600" cy="1143000"/>
          </a:xfrm>
        </p:spPr>
        <p:txBody>
          <a:bodyPr>
            <a:noAutofit/>
          </a:bodyPr>
          <a:lstStyle/>
          <a:p>
            <a:r>
              <a:rPr lang="en-US" sz="3600" dirty="0">
                <a:latin typeface="Adobe Gothic Std B" pitchFamily="34" charset="-128"/>
                <a:ea typeface="Adobe Gothic Std B" pitchFamily="34" charset="-128"/>
              </a:rPr>
              <a:t>RELIGIOUS STUDIES REQUIREMENTS continued</a:t>
            </a:r>
          </a:p>
        </p:txBody>
      </p:sp>
      <p:sp>
        <p:nvSpPr>
          <p:cNvPr id="3" name="Content Placeholder 2"/>
          <p:cNvSpPr>
            <a:spLocks noGrp="1"/>
          </p:cNvSpPr>
          <p:nvPr>
            <p:ph idx="1"/>
          </p:nvPr>
        </p:nvSpPr>
        <p:spPr>
          <a:xfrm>
            <a:off x="457200" y="1826296"/>
            <a:ext cx="8229600" cy="4299867"/>
          </a:xfrm>
        </p:spPr>
        <p:txBody>
          <a:bodyPr>
            <a:normAutofit lnSpcReduction="10000"/>
          </a:bodyPr>
          <a:lstStyle/>
          <a:p>
            <a:r>
              <a:rPr lang="en-US" dirty="0"/>
              <a:t>Students who come to St. Joe's from another high school are only expected to complete the Religion classes that correspond to their grade.</a:t>
            </a:r>
          </a:p>
          <a:p>
            <a:pPr marL="0" indent="0">
              <a:buNone/>
            </a:pPr>
            <a:r>
              <a:rPr lang="en-US" dirty="0"/>
              <a:t>For example:  If a student enters St. Joe's in grade 11, they will be required to complete RS 25 and 35. If a student enters in grade 12, they will be required to complete RS 35. They may choose to take RS 25 as well. </a:t>
            </a:r>
          </a:p>
        </p:txBody>
      </p:sp>
      <p:pic>
        <p:nvPicPr>
          <p:cNvPr id="9218" name="Picture 2" descr="C:\Users\brendabeaulieu\AppData\Local\Microsoft\Windows\Content.IE5\KTFVVM6W\Faith_Hope_Lov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1366242" cy="136838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brendabeaulieu\AppData\Local\Microsoft\Windows\Content.IE5\KTFVVM6W\christian-cross-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486400"/>
            <a:ext cx="1014412" cy="117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904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Autofit/>
          </a:bodyPr>
          <a:lstStyle/>
          <a:p>
            <a:r>
              <a:rPr lang="en-US" sz="3200" dirty="0">
                <a:latin typeface="Adobe Gothic Std B" pitchFamily="34" charset="-128"/>
                <a:ea typeface="Adobe Gothic Std B" pitchFamily="34" charset="-128"/>
              </a:rPr>
              <a:t>Religion for grade 11 students who wish to enroll in THREE additional science courses and are in French 20/Art 20/Drama 20:</a:t>
            </a:r>
          </a:p>
        </p:txBody>
      </p:sp>
      <p:sp>
        <p:nvSpPr>
          <p:cNvPr id="3" name="Content Placeholder 2"/>
          <p:cNvSpPr>
            <a:spLocks noGrp="1"/>
          </p:cNvSpPr>
          <p:nvPr>
            <p:ph idx="1"/>
          </p:nvPr>
        </p:nvSpPr>
        <p:spPr>
          <a:xfrm>
            <a:off x="457200" y="3276600"/>
            <a:ext cx="8229600" cy="2849563"/>
          </a:xfrm>
        </p:spPr>
        <p:txBody>
          <a:bodyPr>
            <a:normAutofit fontScale="85000" lnSpcReduction="10000"/>
          </a:bodyPr>
          <a:lstStyle/>
          <a:p>
            <a:r>
              <a:rPr lang="en-US" dirty="0"/>
              <a:t>Ex: Chemistry 20, Physics 20, Chemistry 30</a:t>
            </a:r>
          </a:p>
          <a:p>
            <a:r>
              <a:rPr lang="en-US" dirty="0"/>
              <a:t>You may </a:t>
            </a:r>
            <a:r>
              <a:rPr lang="en-US" b="1" dirty="0"/>
              <a:t>delay</a:t>
            </a:r>
            <a:r>
              <a:rPr lang="en-US" dirty="0"/>
              <a:t> taking RS 25/RS 35 in your grade 11 year </a:t>
            </a:r>
          </a:p>
          <a:p>
            <a:r>
              <a:rPr lang="en-US" dirty="0"/>
              <a:t>However, you will be required to take RS 25/RS 35 in your grade 12 year. </a:t>
            </a:r>
          </a:p>
          <a:p>
            <a:r>
              <a:rPr lang="en-US" dirty="0"/>
              <a:t>Note: Grade 11 students are not guaranteed spots in grade 12 courses. </a:t>
            </a:r>
          </a:p>
        </p:txBody>
      </p:sp>
      <p:pic>
        <p:nvPicPr>
          <p:cNvPr id="10242" name="Picture 2" descr="C:\Users\brendabeaulieu\AppData\Local\Microsoft\Windows\Content.IE5\KTFVVM6W\christian-cross-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2286000"/>
            <a:ext cx="911066" cy="105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52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1371600"/>
          </a:xfrm>
        </p:spPr>
        <p:txBody>
          <a:bodyPr>
            <a:normAutofit fontScale="90000"/>
          </a:bodyPr>
          <a:lstStyle/>
          <a:p>
            <a:r>
              <a:rPr lang="en-US" dirty="0"/>
              <a:t>Alberta High School Diploma</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All students require the following courses to earn an Alberta High School Diploma:</a:t>
            </a:r>
          </a:p>
          <a:p>
            <a:r>
              <a:rPr lang="en-US" sz="3500" dirty="0"/>
              <a:t>Grade 12 English course</a:t>
            </a:r>
          </a:p>
          <a:p>
            <a:r>
              <a:rPr lang="en-US" sz="3500" dirty="0"/>
              <a:t>Grade 12 Social Studies course</a:t>
            </a:r>
          </a:p>
          <a:p>
            <a:r>
              <a:rPr lang="en-US" sz="3500" dirty="0"/>
              <a:t>PLUS: </a:t>
            </a:r>
            <a:r>
              <a:rPr lang="en-US" sz="3500" b="1" dirty="0"/>
              <a:t>10 more grade 12 credits </a:t>
            </a:r>
            <a:r>
              <a:rPr lang="en-US" sz="3500" dirty="0"/>
              <a:t>(can be core courses in Math or Sciences  OR credits in Work Experience 35, OR 30 level options like Art, Drama, CTS modules, </a:t>
            </a:r>
            <a:r>
              <a:rPr lang="en-US" sz="3500" dirty="0" err="1"/>
              <a:t>AthDev</a:t>
            </a:r>
            <a:r>
              <a:rPr lang="en-US" sz="3500" dirty="0"/>
              <a:t>, French, etc. )</a:t>
            </a:r>
          </a:p>
          <a:p>
            <a:r>
              <a:rPr lang="en-US" sz="3500" dirty="0"/>
              <a:t>Grade 11 Math course</a:t>
            </a:r>
          </a:p>
          <a:p>
            <a:r>
              <a:rPr lang="en-US" sz="3500" dirty="0"/>
              <a:t>Grade 11 Science course PLUS</a:t>
            </a:r>
          </a:p>
          <a:p>
            <a:pPr marL="0" indent="0">
              <a:buNone/>
            </a:pPr>
            <a:r>
              <a:rPr lang="en-US" sz="3100" dirty="0"/>
              <a:t>(more requirements on next slide)</a:t>
            </a:r>
          </a:p>
          <a:p>
            <a:endParaRPr lang="en-US" dirty="0"/>
          </a:p>
          <a:p>
            <a:endParaRPr lang="en-US" dirty="0"/>
          </a:p>
        </p:txBody>
      </p:sp>
      <p:pic>
        <p:nvPicPr>
          <p:cNvPr id="7170" name="Picture 2" descr="C:\Users\brendabeaulieu\AppData\Local\Microsoft\Windows\Content.IE5\9I2C62YA\MC9001996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52400"/>
            <a:ext cx="144755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brendabeaulieu\AppData\Local\Microsoft\Windows\Content.IE5\KRV2LD6D\diplom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799" y="5089360"/>
            <a:ext cx="1828555" cy="160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74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781800" cy="2362200"/>
          </a:xfrm>
        </p:spPr>
        <p:txBody>
          <a:bodyPr>
            <a:normAutofit fontScale="90000"/>
          </a:bodyPr>
          <a:lstStyle/>
          <a:p>
            <a:r>
              <a:rPr lang="en-US" sz="4000" b="1" dirty="0"/>
              <a:t>All students must also earn at least 10 credits  in any combination of the following courses:</a:t>
            </a:r>
            <a:endParaRPr lang="en-US" b="1" dirty="0"/>
          </a:p>
        </p:txBody>
      </p:sp>
      <p:sp>
        <p:nvSpPr>
          <p:cNvPr id="3" name="Content Placeholder 2"/>
          <p:cNvSpPr>
            <a:spLocks noGrp="1"/>
          </p:cNvSpPr>
          <p:nvPr>
            <p:ph idx="1"/>
          </p:nvPr>
        </p:nvSpPr>
        <p:spPr>
          <a:xfrm>
            <a:off x="304800" y="2971800"/>
            <a:ext cx="8686800" cy="3657600"/>
          </a:xfrm>
        </p:spPr>
        <p:txBody>
          <a:bodyPr>
            <a:normAutofit/>
          </a:bodyPr>
          <a:lstStyle/>
          <a:p>
            <a:pPr marL="0" indent="0" algn="ctr">
              <a:buNone/>
            </a:pPr>
            <a:r>
              <a:rPr lang="en-US" dirty="0"/>
              <a:t>Art	Drama	French	Cosmetology </a:t>
            </a:r>
          </a:p>
          <a:p>
            <a:pPr marL="0" indent="0" algn="ctr">
              <a:buNone/>
            </a:pPr>
            <a:r>
              <a:rPr lang="en-US" dirty="0" err="1"/>
              <a:t>AthDev</a:t>
            </a:r>
            <a:r>
              <a:rPr lang="en-US" dirty="0"/>
              <a:t> 20/30	</a:t>
            </a:r>
            <a:r>
              <a:rPr lang="en-US" dirty="0" err="1"/>
              <a:t>PhysEd</a:t>
            </a:r>
            <a:r>
              <a:rPr lang="en-US" dirty="0"/>
              <a:t> 20/30	Foods</a:t>
            </a:r>
          </a:p>
          <a:p>
            <a:pPr marL="0" indent="0" algn="ctr">
              <a:buNone/>
            </a:pPr>
            <a:r>
              <a:rPr lang="en-US" dirty="0"/>
              <a:t>	Fabrication	Mechanics		</a:t>
            </a:r>
          </a:p>
          <a:p>
            <a:pPr marL="0" indent="0" algn="ctr">
              <a:buNone/>
            </a:pPr>
            <a:r>
              <a:rPr lang="en-US" dirty="0"/>
              <a:t>		Yoga 	 	  Technology Open Studies	</a:t>
            </a:r>
          </a:p>
          <a:p>
            <a:pPr marL="0" indent="0" algn="ctr">
              <a:buNone/>
            </a:pPr>
            <a:r>
              <a:rPr lang="en-US" dirty="0"/>
              <a:t>Band		Fashion	Construction 	Paleontology	Health Science</a:t>
            </a:r>
          </a:p>
          <a:p>
            <a:endParaRPr lang="en-US" dirty="0"/>
          </a:p>
          <a:p>
            <a:endParaRPr lang="en-US" dirty="0"/>
          </a:p>
          <a:p>
            <a:endParaRPr lang="en-US" dirty="0"/>
          </a:p>
        </p:txBody>
      </p:sp>
      <p:pic>
        <p:nvPicPr>
          <p:cNvPr id="8196" name="Picture 4" descr="C:\Users\brendabeaulieu\AppData\Local\Microsoft\Windows\Content.IE5\GV6KRFTL\grad-cap-diplom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15240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1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Students Intending to Take Courses at St. John </a:t>
            </a:r>
            <a:r>
              <a:rPr lang="en-US" dirty="0" err="1"/>
              <a:t>Bosco</a:t>
            </a:r>
            <a:r>
              <a:rPr lang="en-US" dirty="0"/>
              <a:t> Next Year</a:t>
            </a:r>
          </a:p>
        </p:txBody>
      </p:sp>
      <p:sp>
        <p:nvSpPr>
          <p:cNvPr id="3" name="Content Placeholder 2"/>
          <p:cNvSpPr>
            <a:spLocks noGrp="1"/>
          </p:cNvSpPr>
          <p:nvPr>
            <p:ph idx="1"/>
          </p:nvPr>
        </p:nvSpPr>
        <p:spPr/>
        <p:txBody>
          <a:bodyPr/>
          <a:lstStyle/>
          <a:p>
            <a:r>
              <a:rPr lang="en-US" dirty="0"/>
              <a:t>For the purposes of the online form, you’ll be selecting courses only at St. Joe’s.</a:t>
            </a:r>
          </a:p>
          <a:p>
            <a:pPr marL="0" indent="0">
              <a:buNone/>
            </a:pPr>
            <a:endParaRPr lang="en-US" dirty="0"/>
          </a:p>
          <a:p>
            <a:r>
              <a:rPr lang="en-US" dirty="0"/>
              <a:t>Registrations for courses at St. John </a:t>
            </a:r>
            <a:r>
              <a:rPr lang="en-US" dirty="0" err="1"/>
              <a:t>Bosco</a:t>
            </a:r>
            <a:r>
              <a:rPr lang="en-US" dirty="0"/>
              <a:t> will be done separately and on an individual basis.</a:t>
            </a:r>
          </a:p>
          <a:p>
            <a:pPr marL="0" indent="0">
              <a:buNone/>
            </a:pPr>
            <a:endParaRPr lang="en-US" dirty="0"/>
          </a:p>
          <a:p>
            <a:r>
              <a:rPr lang="en-US" dirty="0"/>
              <a:t>Registrations will begin at a later date. </a:t>
            </a:r>
          </a:p>
        </p:txBody>
      </p:sp>
    </p:spTree>
    <p:extLst>
      <p:ext uri="{BB962C8B-B14F-4D97-AF65-F5344CB8AC3E}">
        <p14:creationId xmlns:p14="http://schemas.microsoft.com/office/powerpoint/2010/main" val="550972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B874C19-9B23-4B12-823E-D67615A9B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07961" cy="6858000"/>
          </a:xfrm>
          <a:custGeom>
            <a:avLst/>
            <a:gdLst>
              <a:gd name="connsiteX0" fmla="*/ 956085 w 7743949"/>
              <a:gd name="connsiteY0" fmla="*/ 2071857 h 6858000"/>
              <a:gd name="connsiteX1" fmla="*/ 4999548 w 7743949"/>
              <a:gd name="connsiteY1" fmla="*/ 2071857 h 6858000"/>
              <a:gd name="connsiteX2" fmla="*/ 5619604 w 7743949"/>
              <a:gd name="connsiteY2" fmla="*/ 2437296 h 6858000"/>
              <a:gd name="connsiteX3" fmla="*/ 7645701 w 7743949"/>
              <a:gd name="connsiteY3" fmla="*/ 5926372 h 6858000"/>
              <a:gd name="connsiteX4" fmla="*/ 7645701 w 7743949"/>
              <a:gd name="connsiteY4" fmla="*/ 6639850 h 6858000"/>
              <a:gd name="connsiteX5" fmla="*/ 7538856 w 7743949"/>
              <a:gd name="connsiteY5" fmla="*/ 6823844 h 6858000"/>
              <a:gd name="connsiteX6" fmla="*/ 7519022 w 7743949"/>
              <a:gd name="connsiteY6" fmla="*/ 6858000 h 6858000"/>
              <a:gd name="connsiteX7" fmla="*/ 0 w 7743949"/>
              <a:gd name="connsiteY7" fmla="*/ 6858000 h 6858000"/>
              <a:gd name="connsiteX8" fmla="*/ 0 w 7743949"/>
              <a:gd name="connsiteY8" fmla="*/ 3003362 h 6858000"/>
              <a:gd name="connsiteX9" fmla="*/ 144017 w 7743949"/>
              <a:gd name="connsiteY9" fmla="*/ 2754282 h 6858000"/>
              <a:gd name="connsiteX10" fmla="*/ 327296 w 7743949"/>
              <a:gd name="connsiteY10" fmla="*/ 2437296 h 6858000"/>
              <a:gd name="connsiteX11" fmla="*/ 956085 w 7743949"/>
              <a:gd name="connsiteY11" fmla="*/ 2071857 h 6858000"/>
              <a:gd name="connsiteX12" fmla="*/ 6281397 w 7743949"/>
              <a:gd name="connsiteY12" fmla="*/ 1163923 h 6858000"/>
              <a:gd name="connsiteX13" fmla="*/ 7148441 w 7743949"/>
              <a:gd name="connsiteY13" fmla="*/ 1163923 h 6858000"/>
              <a:gd name="connsiteX14" fmla="*/ 7281401 w 7743949"/>
              <a:gd name="connsiteY14" fmla="*/ 1242285 h 6858000"/>
              <a:gd name="connsiteX15" fmla="*/ 7715859 w 7743949"/>
              <a:gd name="connsiteY15" fmla="*/ 1990451 h 6858000"/>
              <a:gd name="connsiteX16" fmla="*/ 7715859 w 7743949"/>
              <a:gd name="connsiteY16" fmla="*/ 2143443 h 6858000"/>
              <a:gd name="connsiteX17" fmla="*/ 7281401 w 7743949"/>
              <a:gd name="connsiteY17" fmla="*/ 2891610 h 6858000"/>
              <a:gd name="connsiteX18" fmla="*/ 7148441 w 7743949"/>
              <a:gd name="connsiteY18" fmla="*/ 2969971 h 6858000"/>
              <a:gd name="connsiteX19" fmla="*/ 6281397 w 7743949"/>
              <a:gd name="connsiteY19" fmla="*/ 2969971 h 6858000"/>
              <a:gd name="connsiteX20" fmla="*/ 6146565 w 7743949"/>
              <a:gd name="connsiteY20" fmla="*/ 2891610 h 6858000"/>
              <a:gd name="connsiteX21" fmla="*/ 5713979 w 7743949"/>
              <a:gd name="connsiteY21" fmla="*/ 2143443 h 6858000"/>
              <a:gd name="connsiteX22" fmla="*/ 5713979 w 7743949"/>
              <a:gd name="connsiteY22" fmla="*/ 1990451 h 6858000"/>
              <a:gd name="connsiteX23" fmla="*/ 6146565 w 7743949"/>
              <a:gd name="connsiteY23" fmla="*/ 1242285 h 6858000"/>
              <a:gd name="connsiteX24" fmla="*/ 6281397 w 7743949"/>
              <a:gd name="connsiteY24" fmla="*/ 1163923 h 6858000"/>
              <a:gd name="connsiteX25" fmla="*/ 0 w 7743949"/>
              <a:gd name="connsiteY25" fmla="*/ 0 h 6858000"/>
              <a:gd name="connsiteX26" fmla="*/ 6600525 w 7743949"/>
              <a:gd name="connsiteY26" fmla="*/ 0 h 6858000"/>
              <a:gd name="connsiteX27" fmla="*/ 6486618 w 7743949"/>
              <a:gd name="connsiteY27" fmla="*/ 196155 h 6858000"/>
              <a:gd name="connsiteX28" fmla="*/ 5677553 w 7743949"/>
              <a:gd name="connsiteY28" fmla="*/ 1589421 h 6858000"/>
              <a:gd name="connsiteX29" fmla="*/ 5057496 w 7743949"/>
              <a:gd name="connsiteY29" fmla="*/ 1954861 h 6858000"/>
              <a:gd name="connsiteX30" fmla="*/ 1014033 w 7743949"/>
              <a:gd name="connsiteY30" fmla="*/ 1954861 h 6858000"/>
              <a:gd name="connsiteX31" fmla="*/ 385244 w 7743949"/>
              <a:gd name="connsiteY31" fmla="*/ 1589421 h 6858000"/>
              <a:gd name="connsiteX32" fmla="*/ 69234 w 7743949"/>
              <a:gd name="connsiteY32" fmla="*/ 1042874 h 6858000"/>
              <a:gd name="connsiteX33" fmla="*/ 0 w 7743949"/>
              <a:gd name="connsiteY33" fmla="*/ 923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38D2E5-9720-430A-8733-95C261774CB1}"/>
              </a:ext>
            </a:extLst>
          </p:cNvPr>
          <p:cNvSpPr>
            <a:spLocks noGrp="1"/>
          </p:cNvSpPr>
          <p:nvPr>
            <p:ph type="title"/>
          </p:nvPr>
        </p:nvSpPr>
        <p:spPr>
          <a:xfrm>
            <a:off x="567558" y="349858"/>
            <a:ext cx="3571095" cy="1351722"/>
          </a:xfrm>
        </p:spPr>
        <p:txBody>
          <a:bodyPr anchor="ctr">
            <a:normAutofit/>
          </a:bodyPr>
          <a:lstStyle/>
          <a:p>
            <a:r>
              <a:rPr lang="en-US" sz="4100" dirty="0">
                <a:solidFill>
                  <a:schemeClr val="bg1"/>
                </a:solidFill>
              </a:rPr>
              <a:t>New Course for 2022-2023!</a:t>
            </a:r>
          </a:p>
        </p:txBody>
      </p:sp>
      <p:sp>
        <p:nvSpPr>
          <p:cNvPr id="3" name="Content Placeholder 2">
            <a:extLst>
              <a:ext uri="{FF2B5EF4-FFF2-40B4-BE49-F238E27FC236}">
                <a16:creationId xmlns:a16="http://schemas.microsoft.com/office/drawing/2014/main" id="{5B9BC0D7-DEEB-4BB7-AD0E-14778FF8FF76}"/>
              </a:ext>
            </a:extLst>
          </p:cNvPr>
          <p:cNvSpPr>
            <a:spLocks noGrp="1"/>
          </p:cNvSpPr>
          <p:nvPr>
            <p:ph idx="1"/>
          </p:nvPr>
        </p:nvSpPr>
        <p:spPr>
          <a:xfrm>
            <a:off x="372618" y="2362200"/>
            <a:ext cx="3970782" cy="4038600"/>
          </a:xfrm>
        </p:spPr>
        <p:txBody>
          <a:bodyPr>
            <a:normAutofit/>
          </a:bodyPr>
          <a:lstStyle/>
          <a:p>
            <a:pPr marL="0" indent="0">
              <a:buNone/>
            </a:pPr>
            <a:r>
              <a:rPr lang="en-US" sz="2100" dirty="0">
                <a:solidFill>
                  <a:schemeClr val="bg1"/>
                </a:solidFill>
              </a:rPr>
              <a:t>Aboriginal Studies 10/20 </a:t>
            </a:r>
          </a:p>
          <a:p>
            <a:pPr marL="0" indent="0">
              <a:buNone/>
            </a:pPr>
            <a:r>
              <a:rPr lang="en-US" sz="2100" dirty="0">
                <a:solidFill>
                  <a:schemeClr val="bg1"/>
                </a:solidFill>
              </a:rPr>
              <a:t>(3 credits each, can be selected individually or together for one block)</a:t>
            </a:r>
          </a:p>
          <a:p>
            <a:pPr marL="0" indent="0">
              <a:buNone/>
            </a:pPr>
            <a:endParaRPr lang="en-US" sz="2100" dirty="0">
              <a:solidFill>
                <a:schemeClr val="bg1"/>
              </a:solidFill>
            </a:endParaRPr>
          </a:p>
          <a:p>
            <a:pPr marL="0" indent="0">
              <a:buNone/>
            </a:pPr>
            <a:r>
              <a:rPr lang="en-US" sz="2100" dirty="0">
                <a:solidFill>
                  <a:schemeClr val="bg1"/>
                </a:solidFill>
              </a:rPr>
              <a:t>Students will learn about the culture, the history, and the geography of Indigenous peoples.</a:t>
            </a:r>
          </a:p>
          <a:p>
            <a:pPr marL="0" indent="0">
              <a:buNone/>
            </a:pPr>
            <a:endParaRPr lang="en-US" sz="2100" dirty="0">
              <a:solidFill>
                <a:schemeClr val="bg1"/>
              </a:solidFill>
            </a:endParaRPr>
          </a:p>
          <a:p>
            <a:pPr marL="0" indent="0">
              <a:buNone/>
            </a:pPr>
            <a:r>
              <a:rPr lang="en-US" sz="2100" dirty="0">
                <a:solidFill>
                  <a:schemeClr val="bg1"/>
                </a:solidFill>
              </a:rPr>
              <a:t>*availability will depend on staffing and # of requests</a:t>
            </a:r>
          </a:p>
        </p:txBody>
      </p:sp>
      <p:pic>
        <p:nvPicPr>
          <p:cNvPr id="6" name="Picture 5">
            <a:extLst>
              <a:ext uri="{FF2B5EF4-FFF2-40B4-BE49-F238E27FC236}">
                <a16:creationId xmlns:a16="http://schemas.microsoft.com/office/drawing/2014/main" id="{E769A331-56D3-4F42-85AF-C8FB4F48D6E2}"/>
              </a:ext>
            </a:extLst>
          </p:cNvPr>
          <p:cNvPicPr>
            <a:picLocks noChangeAspect="1"/>
          </p:cNvPicPr>
          <p:nvPr/>
        </p:nvPicPr>
        <p:blipFill>
          <a:blip r:embed="rId2"/>
          <a:stretch>
            <a:fillRect/>
          </a:stretch>
        </p:blipFill>
        <p:spPr>
          <a:xfrm>
            <a:off x="5976238" y="990600"/>
            <a:ext cx="3167762" cy="4876800"/>
          </a:xfrm>
          <a:prstGeom prst="rect">
            <a:avLst/>
          </a:prstGeom>
        </p:spPr>
      </p:pic>
    </p:spTree>
    <p:extLst>
      <p:ext uri="{BB962C8B-B14F-4D97-AF65-F5344CB8AC3E}">
        <p14:creationId xmlns:p14="http://schemas.microsoft.com/office/powerpoint/2010/main" val="2551634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note on Aboriginal Studies</a:t>
            </a:r>
          </a:p>
        </p:txBody>
      </p:sp>
      <p:sp>
        <p:nvSpPr>
          <p:cNvPr id="3" name="Content Placeholder 2"/>
          <p:cNvSpPr>
            <a:spLocks noGrp="1"/>
          </p:cNvSpPr>
          <p:nvPr>
            <p:ph idx="1"/>
          </p:nvPr>
        </p:nvSpPr>
        <p:spPr/>
        <p:txBody>
          <a:bodyPr>
            <a:normAutofit fontScale="92500" lnSpcReduction="10000"/>
          </a:bodyPr>
          <a:lstStyle/>
          <a:p>
            <a:r>
              <a:rPr lang="en-US" sz="2800" dirty="0"/>
              <a:t>Aboriginal Studies 10/20/30 do NOT count towards your Option Credit requirement but do count towards your total credit count.</a:t>
            </a:r>
          </a:p>
          <a:p>
            <a:pPr marL="0" indent="0">
              <a:buNone/>
            </a:pPr>
            <a:endParaRPr lang="en-US" sz="2800" dirty="0"/>
          </a:p>
          <a:p>
            <a:r>
              <a:rPr lang="en-US" sz="2800" dirty="0"/>
              <a:t>Aboriginal Studies 10/20 are taught together in one block for 6 credits, but gr10 students can choose only the 10-level if they wish.</a:t>
            </a:r>
          </a:p>
          <a:p>
            <a:pPr marL="0" indent="0">
              <a:buNone/>
            </a:pPr>
            <a:endParaRPr lang="en-US" sz="2800" dirty="0"/>
          </a:p>
          <a:p>
            <a:r>
              <a:rPr lang="en-US" sz="2800" dirty="0"/>
              <a:t>Aboriginal Studies 30 is optional and considered by many post-secondary programs as an academic core subject. And there is no diploma exam at the end of this course.</a:t>
            </a:r>
          </a:p>
        </p:txBody>
      </p:sp>
    </p:spTree>
    <p:extLst>
      <p:ext uri="{BB962C8B-B14F-4D97-AF65-F5344CB8AC3E}">
        <p14:creationId xmlns:p14="http://schemas.microsoft.com/office/powerpoint/2010/main" val="590008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B874C19-9B23-4B12-823E-D67615A9B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807961" cy="6858000"/>
          </a:xfrm>
          <a:custGeom>
            <a:avLst/>
            <a:gdLst>
              <a:gd name="connsiteX0" fmla="*/ 956085 w 7743949"/>
              <a:gd name="connsiteY0" fmla="*/ 2071857 h 6858000"/>
              <a:gd name="connsiteX1" fmla="*/ 4999548 w 7743949"/>
              <a:gd name="connsiteY1" fmla="*/ 2071857 h 6858000"/>
              <a:gd name="connsiteX2" fmla="*/ 5619604 w 7743949"/>
              <a:gd name="connsiteY2" fmla="*/ 2437296 h 6858000"/>
              <a:gd name="connsiteX3" fmla="*/ 7645701 w 7743949"/>
              <a:gd name="connsiteY3" fmla="*/ 5926372 h 6858000"/>
              <a:gd name="connsiteX4" fmla="*/ 7645701 w 7743949"/>
              <a:gd name="connsiteY4" fmla="*/ 6639850 h 6858000"/>
              <a:gd name="connsiteX5" fmla="*/ 7538856 w 7743949"/>
              <a:gd name="connsiteY5" fmla="*/ 6823844 h 6858000"/>
              <a:gd name="connsiteX6" fmla="*/ 7519022 w 7743949"/>
              <a:gd name="connsiteY6" fmla="*/ 6858000 h 6858000"/>
              <a:gd name="connsiteX7" fmla="*/ 0 w 7743949"/>
              <a:gd name="connsiteY7" fmla="*/ 6858000 h 6858000"/>
              <a:gd name="connsiteX8" fmla="*/ 0 w 7743949"/>
              <a:gd name="connsiteY8" fmla="*/ 3003362 h 6858000"/>
              <a:gd name="connsiteX9" fmla="*/ 144017 w 7743949"/>
              <a:gd name="connsiteY9" fmla="*/ 2754282 h 6858000"/>
              <a:gd name="connsiteX10" fmla="*/ 327296 w 7743949"/>
              <a:gd name="connsiteY10" fmla="*/ 2437296 h 6858000"/>
              <a:gd name="connsiteX11" fmla="*/ 956085 w 7743949"/>
              <a:gd name="connsiteY11" fmla="*/ 2071857 h 6858000"/>
              <a:gd name="connsiteX12" fmla="*/ 6281397 w 7743949"/>
              <a:gd name="connsiteY12" fmla="*/ 1163923 h 6858000"/>
              <a:gd name="connsiteX13" fmla="*/ 7148441 w 7743949"/>
              <a:gd name="connsiteY13" fmla="*/ 1163923 h 6858000"/>
              <a:gd name="connsiteX14" fmla="*/ 7281401 w 7743949"/>
              <a:gd name="connsiteY14" fmla="*/ 1242285 h 6858000"/>
              <a:gd name="connsiteX15" fmla="*/ 7715859 w 7743949"/>
              <a:gd name="connsiteY15" fmla="*/ 1990451 h 6858000"/>
              <a:gd name="connsiteX16" fmla="*/ 7715859 w 7743949"/>
              <a:gd name="connsiteY16" fmla="*/ 2143443 h 6858000"/>
              <a:gd name="connsiteX17" fmla="*/ 7281401 w 7743949"/>
              <a:gd name="connsiteY17" fmla="*/ 2891610 h 6858000"/>
              <a:gd name="connsiteX18" fmla="*/ 7148441 w 7743949"/>
              <a:gd name="connsiteY18" fmla="*/ 2969971 h 6858000"/>
              <a:gd name="connsiteX19" fmla="*/ 6281397 w 7743949"/>
              <a:gd name="connsiteY19" fmla="*/ 2969971 h 6858000"/>
              <a:gd name="connsiteX20" fmla="*/ 6146565 w 7743949"/>
              <a:gd name="connsiteY20" fmla="*/ 2891610 h 6858000"/>
              <a:gd name="connsiteX21" fmla="*/ 5713979 w 7743949"/>
              <a:gd name="connsiteY21" fmla="*/ 2143443 h 6858000"/>
              <a:gd name="connsiteX22" fmla="*/ 5713979 w 7743949"/>
              <a:gd name="connsiteY22" fmla="*/ 1990451 h 6858000"/>
              <a:gd name="connsiteX23" fmla="*/ 6146565 w 7743949"/>
              <a:gd name="connsiteY23" fmla="*/ 1242285 h 6858000"/>
              <a:gd name="connsiteX24" fmla="*/ 6281397 w 7743949"/>
              <a:gd name="connsiteY24" fmla="*/ 1163923 h 6858000"/>
              <a:gd name="connsiteX25" fmla="*/ 0 w 7743949"/>
              <a:gd name="connsiteY25" fmla="*/ 0 h 6858000"/>
              <a:gd name="connsiteX26" fmla="*/ 6600525 w 7743949"/>
              <a:gd name="connsiteY26" fmla="*/ 0 h 6858000"/>
              <a:gd name="connsiteX27" fmla="*/ 6486618 w 7743949"/>
              <a:gd name="connsiteY27" fmla="*/ 196155 h 6858000"/>
              <a:gd name="connsiteX28" fmla="*/ 5677553 w 7743949"/>
              <a:gd name="connsiteY28" fmla="*/ 1589421 h 6858000"/>
              <a:gd name="connsiteX29" fmla="*/ 5057496 w 7743949"/>
              <a:gd name="connsiteY29" fmla="*/ 1954861 h 6858000"/>
              <a:gd name="connsiteX30" fmla="*/ 1014033 w 7743949"/>
              <a:gd name="connsiteY30" fmla="*/ 1954861 h 6858000"/>
              <a:gd name="connsiteX31" fmla="*/ 385244 w 7743949"/>
              <a:gd name="connsiteY31" fmla="*/ 1589421 h 6858000"/>
              <a:gd name="connsiteX32" fmla="*/ 69234 w 7743949"/>
              <a:gd name="connsiteY32" fmla="*/ 1042874 h 6858000"/>
              <a:gd name="connsiteX33" fmla="*/ 0 w 7743949"/>
              <a:gd name="connsiteY33" fmla="*/ 923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38D2E5-9720-430A-8733-95C261774CB1}"/>
              </a:ext>
            </a:extLst>
          </p:cNvPr>
          <p:cNvSpPr>
            <a:spLocks noGrp="1"/>
          </p:cNvSpPr>
          <p:nvPr>
            <p:ph type="title"/>
          </p:nvPr>
        </p:nvSpPr>
        <p:spPr>
          <a:xfrm>
            <a:off x="567558" y="349858"/>
            <a:ext cx="3571095" cy="1351722"/>
          </a:xfrm>
        </p:spPr>
        <p:txBody>
          <a:bodyPr anchor="ctr">
            <a:normAutofit/>
          </a:bodyPr>
          <a:lstStyle/>
          <a:p>
            <a:r>
              <a:rPr lang="en-US" sz="4100" dirty="0">
                <a:solidFill>
                  <a:schemeClr val="bg1"/>
                </a:solidFill>
              </a:rPr>
              <a:t>New Course </a:t>
            </a:r>
            <a:r>
              <a:rPr lang="en-US" sz="4100">
                <a:solidFill>
                  <a:schemeClr val="bg1"/>
                </a:solidFill>
              </a:rPr>
              <a:t>for 2022-2023!</a:t>
            </a:r>
            <a:endParaRPr lang="en-US" sz="4100" dirty="0">
              <a:solidFill>
                <a:schemeClr val="bg1"/>
              </a:solidFill>
            </a:endParaRPr>
          </a:p>
        </p:txBody>
      </p:sp>
      <p:sp>
        <p:nvSpPr>
          <p:cNvPr id="3" name="Content Placeholder 2">
            <a:extLst>
              <a:ext uri="{FF2B5EF4-FFF2-40B4-BE49-F238E27FC236}">
                <a16:creationId xmlns:a16="http://schemas.microsoft.com/office/drawing/2014/main" id="{5B9BC0D7-DEEB-4BB7-AD0E-14778FF8FF76}"/>
              </a:ext>
            </a:extLst>
          </p:cNvPr>
          <p:cNvSpPr>
            <a:spLocks noGrp="1"/>
          </p:cNvSpPr>
          <p:nvPr>
            <p:ph idx="1"/>
          </p:nvPr>
        </p:nvSpPr>
        <p:spPr>
          <a:xfrm>
            <a:off x="372618" y="2362200"/>
            <a:ext cx="3970782" cy="4038600"/>
          </a:xfrm>
        </p:spPr>
        <p:txBody>
          <a:bodyPr>
            <a:normAutofit/>
          </a:bodyPr>
          <a:lstStyle/>
          <a:p>
            <a:pPr marL="0" indent="0">
              <a:buNone/>
            </a:pPr>
            <a:r>
              <a:rPr lang="en-US" sz="2100" dirty="0">
                <a:solidFill>
                  <a:schemeClr val="bg1"/>
                </a:solidFill>
              </a:rPr>
              <a:t>Paleontology 15 (3 credits)</a:t>
            </a:r>
          </a:p>
          <a:p>
            <a:pPr marL="0" indent="0">
              <a:buNone/>
            </a:pPr>
            <a:endParaRPr lang="en-US" sz="2100" dirty="0">
              <a:solidFill>
                <a:schemeClr val="bg1"/>
              </a:solidFill>
            </a:endParaRPr>
          </a:p>
          <a:p>
            <a:pPr marL="0" indent="0">
              <a:buNone/>
            </a:pPr>
            <a:r>
              <a:rPr lang="en-US" sz="2100" dirty="0">
                <a:solidFill>
                  <a:schemeClr val="bg1"/>
                </a:solidFill>
              </a:rPr>
              <a:t>Students will learn about past biodiversity, Earth history, and life on Earth. </a:t>
            </a:r>
          </a:p>
          <a:p>
            <a:pPr marL="0" indent="0">
              <a:buNone/>
            </a:pPr>
            <a:endParaRPr lang="en-US" sz="2100" dirty="0">
              <a:solidFill>
                <a:schemeClr val="bg1"/>
              </a:solidFill>
            </a:endParaRPr>
          </a:p>
          <a:p>
            <a:pPr marL="0" indent="0">
              <a:buNone/>
            </a:pPr>
            <a:r>
              <a:rPr lang="en-US" sz="2100" dirty="0">
                <a:solidFill>
                  <a:schemeClr val="bg1"/>
                </a:solidFill>
              </a:rPr>
              <a:t>*availability will depend on staffing and # of requests</a:t>
            </a:r>
          </a:p>
        </p:txBody>
      </p:sp>
      <p:pic>
        <p:nvPicPr>
          <p:cNvPr id="5" name="Graphic 4" descr="Dinosaur Egg with solid fill">
            <a:extLst>
              <a:ext uri="{FF2B5EF4-FFF2-40B4-BE49-F238E27FC236}">
                <a16:creationId xmlns:a16="http://schemas.microsoft.com/office/drawing/2014/main" id="{945B1833-F7B1-40CB-8E7F-DE6227861F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7432" y="1743963"/>
            <a:ext cx="2893950" cy="2893950"/>
          </a:xfrm>
          <a:prstGeom prst="rect">
            <a:avLst/>
          </a:prstGeom>
        </p:spPr>
      </p:pic>
    </p:spTree>
    <p:extLst>
      <p:ext uri="{BB962C8B-B14F-4D97-AF65-F5344CB8AC3E}">
        <p14:creationId xmlns:p14="http://schemas.microsoft.com/office/powerpoint/2010/main" val="1570600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336" y="457200"/>
            <a:ext cx="5379464" cy="1219200"/>
          </a:xfrm>
        </p:spPr>
        <p:txBody>
          <a:bodyPr>
            <a:noAutofit/>
          </a:bodyPr>
          <a:lstStyle/>
          <a:p>
            <a:r>
              <a:rPr lang="en-US" sz="2800" dirty="0">
                <a:solidFill>
                  <a:prstClr val="black"/>
                </a:solidFill>
              </a:rPr>
              <a:t>Additional AB High School Diploma requirements:</a:t>
            </a:r>
            <a:br>
              <a:rPr lang="en-US" sz="2800" dirty="0">
                <a:solidFill>
                  <a:prstClr val="black"/>
                </a:solidFill>
              </a:rPr>
            </a:br>
            <a:endParaRPr lang="en-US" sz="2800" dirty="0"/>
          </a:p>
        </p:txBody>
      </p:sp>
      <p:sp>
        <p:nvSpPr>
          <p:cNvPr id="3" name="Content Placeholder 2"/>
          <p:cNvSpPr>
            <a:spLocks noGrp="1"/>
          </p:cNvSpPr>
          <p:nvPr>
            <p:ph idx="1"/>
          </p:nvPr>
        </p:nvSpPr>
        <p:spPr>
          <a:xfrm>
            <a:off x="457200" y="2057400"/>
            <a:ext cx="8229600" cy="4068763"/>
          </a:xfrm>
        </p:spPr>
        <p:txBody>
          <a:bodyPr/>
          <a:lstStyle/>
          <a:p>
            <a:r>
              <a:rPr lang="en-US" dirty="0"/>
              <a:t>Students must also earn credits in </a:t>
            </a:r>
            <a:r>
              <a:rPr lang="en-US" dirty="0" err="1"/>
              <a:t>PhysEd</a:t>
            </a:r>
            <a:r>
              <a:rPr lang="en-US" dirty="0"/>
              <a:t> 10 and CALM 20.</a:t>
            </a:r>
          </a:p>
          <a:p>
            <a:pPr marL="0" indent="0">
              <a:buNone/>
            </a:pPr>
            <a:r>
              <a:rPr lang="en-US" dirty="0"/>
              <a:t>AND</a:t>
            </a:r>
          </a:p>
          <a:p>
            <a:r>
              <a:rPr lang="en-US" dirty="0"/>
              <a:t>Students must pass RS 15, 25, and 35 in order to graduate from St. Joe’s.</a:t>
            </a:r>
          </a:p>
        </p:txBody>
      </p:sp>
      <p:pic>
        <p:nvPicPr>
          <p:cNvPr id="10242" name="Picture 2" descr="C:\Users\brendabeaulieu\AppData\Local\Microsoft\Windows\Content.IE5\KRV2LD6D\y2plxeDfjraZTBMhUjsqXs-C0G1Kn367TAyn7SfbA_KnaotlD9DD8eA2Vs5JEfoljVnU9viKYKZ-sUsAnA9DVcC4Ig45Hg0qVlvsjRdY7byTN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2850136" cy="1843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5105400"/>
            <a:ext cx="1295400" cy="919316"/>
          </a:xfrm>
          <a:prstGeom prst="rect">
            <a:avLst/>
          </a:prstGeom>
        </p:spPr>
      </p:pic>
    </p:spTree>
    <p:extLst>
      <p:ext uri="{BB962C8B-B14F-4D97-AF65-F5344CB8AC3E}">
        <p14:creationId xmlns:p14="http://schemas.microsoft.com/office/powerpoint/2010/main" val="4119991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Completing the online course selection form:</a:t>
            </a:r>
          </a:p>
        </p:txBody>
      </p:sp>
      <p:sp>
        <p:nvSpPr>
          <p:cNvPr id="3" name="Content Placeholder 2"/>
          <p:cNvSpPr>
            <a:spLocks noGrp="1"/>
          </p:cNvSpPr>
          <p:nvPr>
            <p:ph idx="1"/>
          </p:nvPr>
        </p:nvSpPr>
        <p:spPr/>
        <p:txBody>
          <a:bodyPr>
            <a:normAutofit fontScale="92500" lnSpcReduction="10000"/>
          </a:bodyPr>
          <a:lstStyle/>
          <a:p>
            <a:r>
              <a:rPr lang="en-US" dirty="0"/>
              <a:t>Login to </a:t>
            </a:r>
            <a:r>
              <a:rPr lang="en-US" dirty="0" err="1"/>
              <a:t>powerschool</a:t>
            </a:r>
            <a:r>
              <a:rPr lang="en-US" dirty="0"/>
              <a:t> using your student password (go to </a:t>
            </a:r>
            <a:r>
              <a:rPr lang="en-US" dirty="0">
                <a:hlinkClick r:id="rId2"/>
              </a:rPr>
              <a:t>www.stjoseph.gpcsd.ca</a:t>
            </a:r>
            <a:r>
              <a:rPr lang="en-US" dirty="0"/>
              <a:t> and use the student portal)</a:t>
            </a:r>
          </a:p>
          <a:p>
            <a:r>
              <a:rPr lang="en-US" dirty="0"/>
              <a:t>Click on the “Class Registration” button</a:t>
            </a:r>
          </a:p>
          <a:p>
            <a:r>
              <a:rPr lang="en-US" dirty="0"/>
              <a:t>Note that this will be available from March 21 to April 12, 2022</a:t>
            </a:r>
          </a:p>
          <a:p>
            <a:r>
              <a:rPr lang="en-US" dirty="0"/>
              <a:t>Read the instructions of each section of the form. Open each section by clicking on the “pencil icon” on the right-hand side. Select the course or courses and press “OKAY” to close the section. </a:t>
            </a:r>
          </a:p>
        </p:txBody>
      </p:sp>
    </p:spTree>
    <p:extLst>
      <p:ext uri="{BB962C8B-B14F-4D97-AF65-F5344CB8AC3E}">
        <p14:creationId xmlns:p14="http://schemas.microsoft.com/office/powerpoint/2010/main" val="1015055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dobe Gothic Std B" pitchFamily="34" charset="-128"/>
                <a:ea typeface="Adobe Gothic Std B" pitchFamily="34" charset="-128"/>
              </a:rPr>
              <a:t>When to use </a:t>
            </a:r>
            <a:r>
              <a:rPr lang="en-US" dirty="0">
                <a:latin typeface="Adobe Gothic Std B" pitchFamily="34" charset="-128"/>
                <a:ea typeface="Adobe Gothic Std B" pitchFamily="34" charset="-128"/>
              </a:rPr>
              <a:t>Request a Course</a:t>
            </a:r>
          </a:p>
        </p:txBody>
      </p:sp>
      <p:sp>
        <p:nvSpPr>
          <p:cNvPr id="3" name="Content Placeholder 2"/>
          <p:cNvSpPr>
            <a:spLocks noGrp="1"/>
          </p:cNvSpPr>
          <p:nvPr>
            <p:ph idx="1"/>
          </p:nvPr>
        </p:nvSpPr>
        <p:spPr>
          <a:xfrm>
            <a:off x="457200" y="1371600"/>
            <a:ext cx="8229600" cy="5257800"/>
          </a:xfrm>
        </p:spPr>
        <p:txBody>
          <a:bodyPr>
            <a:normAutofit/>
          </a:bodyPr>
          <a:lstStyle/>
          <a:p>
            <a:pPr marL="0" indent="0">
              <a:buNone/>
            </a:pPr>
            <a:r>
              <a:rPr lang="en-US" dirty="0"/>
              <a:t>Use the “</a:t>
            </a:r>
            <a:r>
              <a:rPr lang="en-US" b="1" dirty="0"/>
              <a:t>Request a Course</a:t>
            </a:r>
            <a:r>
              <a:rPr lang="en-US" dirty="0"/>
              <a:t>” in the following situations:</a:t>
            </a:r>
          </a:p>
          <a:p>
            <a:pPr marL="0" indent="0">
              <a:buNone/>
            </a:pPr>
            <a:endParaRPr lang="en-US" dirty="0"/>
          </a:p>
          <a:p>
            <a:r>
              <a:rPr lang="en-US" dirty="0"/>
              <a:t>1. If you want to take a course “out of grade” (EX: Art 30 in grade 11, repeat Science 20 in grade 12, </a:t>
            </a:r>
            <a:r>
              <a:rPr lang="en-US" dirty="0" err="1"/>
              <a:t>etc</a:t>
            </a:r>
            <a:r>
              <a:rPr lang="en-US" dirty="0"/>
              <a:t>). </a:t>
            </a:r>
          </a:p>
          <a:p>
            <a:r>
              <a:rPr lang="en-US" dirty="0"/>
              <a:t>NOTE: Grade 11 students are not guaranteed a spot in grade 12 courses. Grade 10 students are not guaranteed a spot in grade 11 courses.</a:t>
            </a:r>
          </a:p>
        </p:txBody>
      </p:sp>
    </p:spTree>
    <p:extLst>
      <p:ext uri="{BB962C8B-B14F-4D97-AF65-F5344CB8AC3E}">
        <p14:creationId xmlns:p14="http://schemas.microsoft.com/office/powerpoint/2010/main" val="847085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US" sz="3600" dirty="0">
                <a:latin typeface="Adobe Gothic Std B" pitchFamily="34" charset="-128"/>
                <a:ea typeface="Adobe Gothic Std B" pitchFamily="34" charset="-128"/>
              </a:rPr>
              <a:t>Request a course” info continued…</a:t>
            </a:r>
          </a:p>
        </p:txBody>
      </p:sp>
      <p:sp>
        <p:nvSpPr>
          <p:cNvPr id="3" name="Content Placeholder 2"/>
          <p:cNvSpPr>
            <a:spLocks noGrp="1"/>
          </p:cNvSpPr>
          <p:nvPr>
            <p:ph idx="1"/>
          </p:nvPr>
        </p:nvSpPr>
        <p:spPr>
          <a:xfrm>
            <a:off x="457200" y="1371600"/>
            <a:ext cx="8229600" cy="5181600"/>
          </a:xfrm>
        </p:spPr>
        <p:txBody>
          <a:bodyPr>
            <a:normAutofit/>
          </a:bodyPr>
          <a:lstStyle/>
          <a:p>
            <a:r>
              <a:rPr lang="en-US" dirty="0"/>
              <a:t>2. If you want to take a certain course but you do not have the prerequisite course or mark. Select “Request a Course” and explain in detail (on the paper form) why you should be allowed to take the course. </a:t>
            </a:r>
            <a:r>
              <a:rPr lang="en-US" b="1" dirty="0"/>
              <a:t>Not all requests will be allowed. Clearly state the reason you should be allowed to enroll in the course. </a:t>
            </a:r>
          </a:p>
          <a:p>
            <a:r>
              <a:rPr lang="en-US" dirty="0"/>
              <a:t>3.  If you’re wishing to take more than one section of an option. (EX: more than one section of Technology Open Studies)</a:t>
            </a:r>
          </a:p>
        </p:txBody>
      </p:sp>
    </p:spTree>
    <p:extLst>
      <p:ext uri="{BB962C8B-B14F-4D97-AF65-F5344CB8AC3E}">
        <p14:creationId xmlns:p14="http://schemas.microsoft.com/office/powerpoint/2010/main" val="1015947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Gothic Std B" pitchFamily="34" charset="-128"/>
                <a:ea typeface="Adobe Gothic Std B" pitchFamily="34" charset="-128"/>
              </a:rPr>
              <a:t>REQUEST A COURSE…CONTINUED</a:t>
            </a:r>
          </a:p>
        </p:txBody>
      </p:sp>
      <p:sp>
        <p:nvSpPr>
          <p:cNvPr id="3" name="Content Placeholder 2"/>
          <p:cNvSpPr>
            <a:spLocks noGrp="1"/>
          </p:cNvSpPr>
          <p:nvPr>
            <p:ph idx="1"/>
          </p:nvPr>
        </p:nvSpPr>
        <p:spPr/>
        <p:txBody>
          <a:bodyPr>
            <a:normAutofit fontScale="92500" lnSpcReduction="10000"/>
          </a:bodyPr>
          <a:lstStyle/>
          <a:p>
            <a:r>
              <a:rPr lang="en-US" sz="4000" b="1" dirty="0"/>
              <a:t>IF YOU SELECT “REQUEST A COURSE” ON THE ONLINE FORM, YOU MUST ALSO FILL IN A PAPER FORM.</a:t>
            </a:r>
          </a:p>
          <a:p>
            <a:r>
              <a:rPr lang="en-US" sz="4000" b="1" dirty="0"/>
              <a:t> AGAIN, BE SURE TO EXPLAIN IN DETAIL WHICH SPECIFIC COURSE YOU WISH TO TAKE (EX: Art 20) and EXPLAIN WHY YOU NEED THIS COURSE AND WHY YOU SHOULD BE ALLOWED TO TAKE IT. </a:t>
            </a:r>
            <a:endParaRPr lang="en-US" sz="4000" dirty="0"/>
          </a:p>
          <a:p>
            <a:endParaRPr lang="en-US" dirty="0"/>
          </a:p>
        </p:txBody>
      </p:sp>
    </p:spTree>
    <p:extLst>
      <p:ext uri="{BB962C8B-B14F-4D97-AF65-F5344CB8AC3E}">
        <p14:creationId xmlns:p14="http://schemas.microsoft.com/office/powerpoint/2010/main" val="4164956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THE REQUEST A COURSE FORM </a:t>
            </a:r>
          </a:p>
        </p:txBody>
      </p:sp>
      <p:pic>
        <p:nvPicPr>
          <p:cNvPr id="4" name="Picture 3"/>
          <p:cNvPicPr>
            <a:picLocks noChangeAspect="1"/>
          </p:cNvPicPr>
          <p:nvPr/>
        </p:nvPicPr>
        <p:blipFill>
          <a:blip r:embed="rId2"/>
          <a:stretch>
            <a:fillRect/>
          </a:stretch>
        </p:blipFill>
        <p:spPr>
          <a:xfrm>
            <a:off x="152400" y="1828800"/>
            <a:ext cx="8682038" cy="4379383"/>
          </a:xfrm>
          <a:prstGeom prst="rect">
            <a:avLst/>
          </a:prstGeom>
        </p:spPr>
      </p:pic>
    </p:spTree>
    <p:extLst>
      <p:ext uri="{BB962C8B-B14F-4D97-AF65-F5344CB8AC3E}">
        <p14:creationId xmlns:p14="http://schemas.microsoft.com/office/powerpoint/2010/main" val="1198117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your options carefully	</a:t>
            </a:r>
          </a:p>
        </p:txBody>
      </p:sp>
      <p:sp>
        <p:nvSpPr>
          <p:cNvPr id="3" name="Content Placeholder 2"/>
          <p:cNvSpPr>
            <a:spLocks noGrp="1"/>
          </p:cNvSpPr>
          <p:nvPr>
            <p:ph idx="1"/>
          </p:nvPr>
        </p:nvSpPr>
        <p:spPr/>
        <p:txBody>
          <a:bodyPr/>
          <a:lstStyle/>
          <a:p>
            <a:r>
              <a:rPr lang="en-US" dirty="0"/>
              <a:t>We generally cannot accommodate changes to options classes so choose options carefully. Do not choose options just to be with friends!</a:t>
            </a:r>
          </a:p>
        </p:txBody>
      </p:sp>
      <p:pic>
        <p:nvPicPr>
          <p:cNvPr id="8195" name="Picture 3" descr="C:\Users\brendabeaulieu\AppData\Local\Microsoft\Windows\Content.IE5\4AS23ELW\MP9004423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698" y="3196921"/>
            <a:ext cx="2296437" cy="153095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brendabeaulieu\AppData\Local\Microsoft\Windows\Content.IE5\QAL1MI5C\MC9002957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124200"/>
            <a:ext cx="1890665" cy="1857469"/>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brendabeaulieu\AppData\Local\Microsoft\Windows\Content.IE5\YZPKU27L\MC90007877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876800"/>
            <a:ext cx="1666875" cy="157814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brendabeaulieu\AppData\Local\Microsoft\Windows\Content.IE5\WQHH52BJ\MC90001597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5500" y="5158584"/>
            <a:ext cx="1434931" cy="1084253"/>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Users\brendabeaulieu\AppData\Local\Microsoft\Windows\Content.IE5\YZPKU27L\MC90043599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4560173"/>
            <a:ext cx="17907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brendabeaulieu\AppData\Local\Microsoft\Windows\Content.IE5\QAL1MI5C\MC90043250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4530" y="4778374"/>
            <a:ext cx="1847850" cy="1844675"/>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C:\Program Files (x86)\Microsoft Office\MEDIA\CAGCAT10\j0240695.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35" y="4992818"/>
            <a:ext cx="1826057" cy="146212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C:\Users\brendabeaulieu\AppData\Local\Microsoft\Windows\Content.IE5\QAL1MI5C\MC90038261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02380" y="30480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brendabeaulieu\AppData\Local\Microsoft\Windows\Content.IE5\7S8XJZ3A\kozzi-vector_of_a_robot-1930x1967[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37862" y="30480"/>
            <a:ext cx="1406138" cy="143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175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fontScale="90000"/>
          </a:bodyPr>
          <a:lstStyle/>
          <a:p>
            <a:r>
              <a:rPr lang="en-US" b="1" dirty="0">
                <a:latin typeface="Adobe Gothic Std B" pitchFamily="34" charset="-128"/>
                <a:ea typeface="Adobe Gothic Std B" pitchFamily="34" charset="-128"/>
              </a:rPr>
              <a:t>Important info re: total credits</a:t>
            </a:r>
            <a:r>
              <a:rPr lang="en-US" dirty="0"/>
              <a:t>	</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0" indent="0">
              <a:buNone/>
            </a:pPr>
            <a:r>
              <a:rPr lang="en-US" dirty="0"/>
              <a:t>St. Joe's students must have earned:</a:t>
            </a:r>
          </a:p>
          <a:p>
            <a:endParaRPr lang="en-US" dirty="0"/>
          </a:p>
          <a:p>
            <a:r>
              <a:rPr lang="en-US" dirty="0"/>
              <a:t>A minimum of </a:t>
            </a:r>
            <a:r>
              <a:rPr lang="en-US" sz="4000" b="1" dirty="0">
                <a:latin typeface="Adobe Gothic Std B" pitchFamily="34" charset="-128"/>
                <a:ea typeface="Adobe Gothic Std B" pitchFamily="34" charset="-128"/>
              </a:rPr>
              <a:t>20</a:t>
            </a:r>
            <a:r>
              <a:rPr lang="en-US" dirty="0"/>
              <a:t> credits in grade 10 to be considered a grade 11 (otherwise you will be rolled back to grade 10)</a:t>
            </a:r>
          </a:p>
          <a:p>
            <a:r>
              <a:rPr lang="en-US" dirty="0"/>
              <a:t>A minimum of </a:t>
            </a:r>
            <a:r>
              <a:rPr lang="en-US" sz="4000" b="1" dirty="0">
                <a:latin typeface="Adobe Gothic Std B" pitchFamily="34" charset="-128"/>
                <a:ea typeface="Adobe Gothic Std B" pitchFamily="34" charset="-128"/>
              </a:rPr>
              <a:t>60</a:t>
            </a:r>
            <a:r>
              <a:rPr lang="en-US" sz="4000" dirty="0"/>
              <a:t> </a:t>
            </a:r>
            <a:r>
              <a:rPr lang="en-US" dirty="0"/>
              <a:t>credits to be considered a grade 12 (and on the grad list). Students with fewer than 60 credits as they enter the school year will be rolled back to grade 11 and may not graduate until the following year. </a:t>
            </a:r>
          </a:p>
        </p:txBody>
      </p:sp>
      <p:pic>
        <p:nvPicPr>
          <p:cNvPr id="1027" name="Picture 3" descr="C:\Users\brendabeaulieu\AppData\Local\Microsoft\Windows\Content.IE5\KTFVVM6W\essaycontest[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838200"/>
            <a:ext cx="2134139"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24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5169-1230-4F56-B477-833D8437AAB6}"/>
              </a:ext>
            </a:extLst>
          </p:cNvPr>
          <p:cNvSpPr>
            <a:spLocks noGrp="1"/>
          </p:cNvSpPr>
          <p:nvPr>
            <p:ph type="title"/>
          </p:nvPr>
        </p:nvSpPr>
        <p:spPr>
          <a:ln>
            <a:solidFill>
              <a:srgbClr val="0070C0"/>
            </a:solidFill>
          </a:ln>
        </p:spPr>
        <p:txBody>
          <a:bodyPr/>
          <a:lstStyle/>
          <a:p>
            <a:r>
              <a:rPr lang="en-US" dirty="0"/>
              <a:t>3-credit options	 vs 5-credit options</a:t>
            </a:r>
          </a:p>
        </p:txBody>
      </p:sp>
      <p:sp>
        <p:nvSpPr>
          <p:cNvPr id="3" name="Content Placeholder 2">
            <a:extLst>
              <a:ext uri="{FF2B5EF4-FFF2-40B4-BE49-F238E27FC236}">
                <a16:creationId xmlns:a16="http://schemas.microsoft.com/office/drawing/2014/main" id="{BF285F61-051F-424A-82D4-1A2C6C0D52B9}"/>
              </a:ext>
            </a:extLst>
          </p:cNvPr>
          <p:cNvSpPr>
            <a:spLocks noGrp="1"/>
          </p:cNvSpPr>
          <p:nvPr>
            <p:ph idx="1"/>
          </p:nvPr>
        </p:nvSpPr>
        <p:spPr/>
        <p:txBody>
          <a:bodyPr/>
          <a:lstStyle/>
          <a:p>
            <a:pPr marL="0" indent="0" algn="ctr">
              <a:buNone/>
            </a:pPr>
            <a:r>
              <a:rPr lang="en-US" dirty="0"/>
              <a:t>Grade 10 students take 3-credit options so they can experience more of them. </a:t>
            </a:r>
          </a:p>
          <a:p>
            <a:pPr marL="0" indent="0" algn="ctr">
              <a:buNone/>
            </a:pPr>
            <a:r>
              <a:rPr lang="en-US" sz="2400" dirty="0">
                <a:solidFill>
                  <a:srgbClr val="0070C0"/>
                </a:solidFill>
              </a:rPr>
              <a:t>But there are a few exceptions that run only as 5-credits:</a:t>
            </a:r>
          </a:p>
          <a:p>
            <a:pPr algn="ctr"/>
            <a:r>
              <a:rPr lang="en-US" sz="2400" dirty="0">
                <a:solidFill>
                  <a:srgbClr val="0070C0"/>
                </a:solidFill>
              </a:rPr>
              <a:t>Drama 10</a:t>
            </a:r>
          </a:p>
          <a:p>
            <a:pPr algn="ctr"/>
            <a:r>
              <a:rPr lang="en-US" sz="2400" dirty="0">
                <a:solidFill>
                  <a:srgbClr val="0070C0"/>
                </a:solidFill>
              </a:rPr>
              <a:t>French 10</a:t>
            </a:r>
          </a:p>
          <a:p>
            <a:pPr algn="ctr"/>
            <a:r>
              <a:rPr lang="en-US" sz="2400" dirty="0">
                <a:solidFill>
                  <a:srgbClr val="0070C0"/>
                </a:solidFill>
              </a:rPr>
              <a:t>Athletic Development 10</a:t>
            </a:r>
          </a:p>
          <a:p>
            <a:pPr marL="0" indent="0" algn="ctr">
              <a:buNone/>
            </a:pPr>
            <a:r>
              <a:rPr lang="en-US" dirty="0"/>
              <a:t>Even if you’re taking these exceptions, you’ll need to pick at least one 3-credit option to complete your timetable.</a:t>
            </a:r>
          </a:p>
        </p:txBody>
      </p:sp>
    </p:spTree>
    <p:extLst>
      <p:ext uri="{BB962C8B-B14F-4D97-AF65-F5344CB8AC3E}">
        <p14:creationId xmlns:p14="http://schemas.microsoft.com/office/powerpoint/2010/main" val="1802710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lstStyle/>
          <a:p>
            <a:r>
              <a:rPr lang="en-US" dirty="0">
                <a:latin typeface="Adobe Gothic Std B" pitchFamily="34" charset="-128"/>
                <a:ea typeface="Adobe Gothic Std B" pitchFamily="34" charset="-128"/>
              </a:rPr>
              <a:t>Band classes</a:t>
            </a:r>
            <a:r>
              <a:rPr lang="en-US" dirty="0"/>
              <a:t>:</a:t>
            </a:r>
          </a:p>
        </p:txBody>
      </p:sp>
      <p:sp>
        <p:nvSpPr>
          <p:cNvPr id="3" name="Content Placeholder 2"/>
          <p:cNvSpPr>
            <a:spLocks noGrp="1"/>
          </p:cNvSpPr>
          <p:nvPr>
            <p:ph idx="1"/>
          </p:nvPr>
        </p:nvSpPr>
        <p:spPr/>
        <p:txBody>
          <a:bodyPr/>
          <a:lstStyle/>
          <a:p>
            <a:r>
              <a:rPr lang="en-US" dirty="0"/>
              <a:t>Band will continue to be offered to St. Joe’s and JPII students in the evenings. </a:t>
            </a:r>
          </a:p>
          <a:p>
            <a:r>
              <a:rPr lang="en-US" dirty="0"/>
              <a:t>Band does not affect a student’s daytime timetable.</a:t>
            </a:r>
          </a:p>
          <a:p>
            <a:r>
              <a:rPr lang="en-US" dirty="0"/>
              <a:t>If you want Band, select it on the form and then please complete a “request a course” form and state your instrument(s).</a:t>
            </a:r>
          </a:p>
        </p:txBody>
      </p:sp>
      <p:pic>
        <p:nvPicPr>
          <p:cNvPr id="1026" name="Picture 2" descr="C:\Users\brendabeaulieu\AppData\Local\Microsoft\Windows\Content.IE5\GV6KRFTL\Band_Silhouette_HighRes_by_el_k1k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48768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brendabeaulieu\AppData\Local\Microsoft\Windows\Content.IE5\KTFVVM6W\music_notes_stock_by_bassgeisha-d3h9mp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 y="243840"/>
            <a:ext cx="2743200" cy="95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89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1A72-7B27-4EE2-98A4-45C7319341ED}"/>
              </a:ext>
            </a:extLst>
          </p:cNvPr>
          <p:cNvSpPr>
            <a:spLocks noGrp="1"/>
          </p:cNvSpPr>
          <p:nvPr>
            <p:ph type="title"/>
          </p:nvPr>
        </p:nvSpPr>
        <p:spPr/>
        <p:txBody>
          <a:bodyPr/>
          <a:lstStyle/>
          <a:p>
            <a:r>
              <a:rPr lang="en-US" dirty="0"/>
              <a:t>Theatre Classes</a:t>
            </a:r>
          </a:p>
        </p:txBody>
      </p:sp>
      <p:sp>
        <p:nvSpPr>
          <p:cNvPr id="3" name="Content Placeholder 2">
            <a:extLst>
              <a:ext uri="{FF2B5EF4-FFF2-40B4-BE49-F238E27FC236}">
                <a16:creationId xmlns:a16="http://schemas.microsoft.com/office/drawing/2014/main" id="{D058896E-5638-4BFD-8C07-B14E14B60CB2}"/>
              </a:ext>
            </a:extLst>
          </p:cNvPr>
          <p:cNvSpPr>
            <a:spLocks noGrp="1"/>
          </p:cNvSpPr>
          <p:nvPr>
            <p:ph idx="1"/>
          </p:nvPr>
        </p:nvSpPr>
        <p:spPr/>
        <p:txBody>
          <a:bodyPr>
            <a:normAutofit lnSpcReduction="10000"/>
          </a:bodyPr>
          <a:lstStyle/>
          <a:p>
            <a:r>
              <a:rPr lang="en-US" dirty="0"/>
              <a:t>Students can choose to take Drama 10/20/30 at St. Joe’s, but also have the option to take Advanced Acting/Touring Theatre at JPII.</a:t>
            </a:r>
          </a:p>
          <a:p>
            <a:r>
              <a:rPr lang="en-US" dirty="0"/>
              <a:t>This is a 5-credit course that is taught after-hours, so it will not affect your daytime timetable.</a:t>
            </a:r>
          </a:p>
          <a:p>
            <a:r>
              <a:rPr lang="en-US" dirty="0"/>
              <a:t>This can be selected in the “after-hours” section of this form by clicking “</a:t>
            </a:r>
            <a:r>
              <a:rPr lang="en-US" dirty="0" err="1"/>
              <a:t>xAttendDrama</a:t>
            </a:r>
            <a:r>
              <a:rPr lang="en-US" dirty="0"/>
              <a:t>” </a:t>
            </a:r>
          </a:p>
        </p:txBody>
      </p:sp>
      <p:pic>
        <p:nvPicPr>
          <p:cNvPr id="5" name="Graphic 4" descr="Drama with solid fill">
            <a:extLst>
              <a:ext uri="{FF2B5EF4-FFF2-40B4-BE49-F238E27FC236}">
                <a16:creationId xmlns:a16="http://schemas.microsoft.com/office/drawing/2014/main" id="{B53F43AC-BA7F-46B8-9407-4941659DDF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503238"/>
            <a:ext cx="914400" cy="914400"/>
          </a:xfrm>
          <a:prstGeom prst="rect">
            <a:avLst/>
          </a:prstGeom>
        </p:spPr>
      </p:pic>
      <p:pic>
        <p:nvPicPr>
          <p:cNvPr id="6" name="Graphic 5" descr="Drama with solid fill">
            <a:extLst>
              <a:ext uri="{FF2B5EF4-FFF2-40B4-BE49-F238E27FC236}">
                <a16:creationId xmlns:a16="http://schemas.microsoft.com/office/drawing/2014/main" id="{F25082C8-AE8E-4E96-8708-A2180C815A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2400" y="594519"/>
            <a:ext cx="914400" cy="914400"/>
          </a:xfrm>
          <a:prstGeom prst="rect">
            <a:avLst/>
          </a:prstGeom>
        </p:spPr>
      </p:pic>
    </p:spTree>
    <p:extLst>
      <p:ext uri="{BB962C8B-B14F-4D97-AF65-F5344CB8AC3E}">
        <p14:creationId xmlns:p14="http://schemas.microsoft.com/office/powerpoint/2010/main" val="1278741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416675" cy="1143000"/>
          </a:xfrm>
        </p:spPr>
        <p:txBody>
          <a:bodyPr>
            <a:normAutofit/>
          </a:bodyPr>
          <a:lstStyle/>
          <a:p>
            <a:r>
              <a:rPr lang="en-US" dirty="0">
                <a:latin typeface="Adobe Gothic Std B" pitchFamily="34" charset="-128"/>
                <a:ea typeface="Adobe Gothic Std B" pitchFamily="34" charset="-128"/>
              </a:rPr>
              <a:t>“Complete this section last”</a:t>
            </a:r>
          </a:p>
        </p:txBody>
      </p:sp>
      <p:sp>
        <p:nvSpPr>
          <p:cNvPr id="3" name="Content Placeholder 2"/>
          <p:cNvSpPr>
            <a:spLocks noGrp="1"/>
          </p:cNvSpPr>
          <p:nvPr>
            <p:ph idx="1"/>
          </p:nvPr>
        </p:nvSpPr>
        <p:spPr>
          <a:xfrm>
            <a:off x="457200" y="1447800"/>
            <a:ext cx="7162800" cy="4678363"/>
          </a:xfrm>
        </p:spPr>
        <p:txBody>
          <a:bodyPr/>
          <a:lstStyle/>
          <a:p>
            <a:r>
              <a:rPr lang="en-US" dirty="0"/>
              <a:t>The courses you select in this Alternate section </a:t>
            </a:r>
            <a:r>
              <a:rPr lang="en-US" b="1" dirty="0"/>
              <a:t>MUST BE DIFFERENT </a:t>
            </a:r>
            <a:r>
              <a:rPr lang="en-US" dirty="0"/>
              <a:t>than the ones you chose in the other sections of this form. </a:t>
            </a:r>
          </a:p>
          <a:p>
            <a:r>
              <a:rPr lang="en-US" dirty="0"/>
              <a:t>Alternate options are the </a:t>
            </a:r>
            <a:r>
              <a:rPr lang="en-US" b="1" dirty="0"/>
              <a:t>“back up plan</a:t>
            </a:r>
            <a:r>
              <a:rPr lang="en-US" dirty="0"/>
              <a:t>” in case your </a:t>
            </a:r>
            <a:r>
              <a:rPr lang="en-US" dirty="0" err="1"/>
              <a:t>favourite</a:t>
            </a:r>
            <a:r>
              <a:rPr lang="en-US" dirty="0"/>
              <a:t> options do not fit in your timetable. </a:t>
            </a:r>
          </a:p>
          <a:p>
            <a:endParaRPr lang="en-US" dirty="0"/>
          </a:p>
        </p:txBody>
      </p:sp>
      <p:pic>
        <p:nvPicPr>
          <p:cNvPr id="12295" name="Picture 7" descr="C:\Users\brendabeaulieu\AppData\Local\Microsoft\Windows\Content.IE5\GV6KRFTL\too-much-choice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799" y="250372"/>
            <a:ext cx="143522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C:\Users\brendabeaulieu\AppData\Local\Microsoft\Windows\Content.IE5\KRV2LD6D\question-mark-fa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799" y="5017145"/>
            <a:ext cx="1532731" cy="172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81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934200" cy="1447800"/>
          </a:xfrm>
        </p:spPr>
        <p:txBody>
          <a:bodyPr>
            <a:noAutofit/>
          </a:bodyPr>
          <a:lstStyle/>
          <a:p>
            <a:r>
              <a:rPr lang="en-US" sz="8800" dirty="0">
                <a:latin typeface="Adobe Gothic Std B" pitchFamily="34" charset="-128"/>
                <a:ea typeface="Adobe Gothic Std B" pitchFamily="34" charset="-128"/>
              </a:rPr>
              <a:t>Final steps:</a:t>
            </a:r>
          </a:p>
        </p:txBody>
      </p:sp>
      <p:sp>
        <p:nvSpPr>
          <p:cNvPr id="3" name="Content Placeholder 2"/>
          <p:cNvSpPr>
            <a:spLocks noGrp="1"/>
          </p:cNvSpPr>
          <p:nvPr>
            <p:ph idx="1"/>
          </p:nvPr>
        </p:nvSpPr>
        <p:spPr>
          <a:xfrm>
            <a:off x="457200" y="2590800"/>
            <a:ext cx="8229600" cy="3535363"/>
          </a:xfrm>
        </p:spPr>
        <p:txBody>
          <a:bodyPr>
            <a:normAutofit/>
          </a:bodyPr>
          <a:lstStyle/>
          <a:p>
            <a:r>
              <a:rPr lang="en-US" dirty="0"/>
              <a:t>Once you have opened each section of the online form and selected your courses, you should see a </a:t>
            </a:r>
            <a:r>
              <a:rPr lang="en-US" dirty="0">
                <a:solidFill>
                  <a:srgbClr val="00B050"/>
                </a:solidFill>
              </a:rPr>
              <a:t>green</a:t>
            </a:r>
            <a:r>
              <a:rPr lang="en-US" dirty="0"/>
              <a:t> </a:t>
            </a:r>
            <a:r>
              <a:rPr lang="en-US" dirty="0">
                <a:solidFill>
                  <a:srgbClr val="00B050"/>
                </a:solidFill>
                <a:sym typeface="Wingdings"/>
              </a:rPr>
              <a:t></a:t>
            </a:r>
            <a:r>
              <a:rPr lang="en-US" dirty="0">
                <a:sym typeface="Wingdings"/>
              </a:rPr>
              <a:t> </a:t>
            </a:r>
            <a:r>
              <a:rPr lang="en-US" dirty="0"/>
              <a:t>beside each section. </a:t>
            </a:r>
          </a:p>
          <a:p>
            <a:r>
              <a:rPr lang="en-US" dirty="0"/>
              <a:t>If you have a </a:t>
            </a:r>
            <a:r>
              <a:rPr lang="en-US" dirty="0">
                <a:solidFill>
                  <a:srgbClr val="FF0000"/>
                </a:solidFill>
              </a:rPr>
              <a:t>red </a:t>
            </a:r>
            <a:r>
              <a:rPr lang="en-US" sz="4400" dirty="0">
                <a:solidFill>
                  <a:srgbClr val="FF0000"/>
                </a:solidFill>
              </a:rPr>
              <a:t>! </a:t>
            </a:r>
            <a:r>
              <a:rPr lang="en-US" dirty="0"/>
              <a:t>it means you have not completed the </a:t>
            </a:r>
            <a:r>
              <a:rPr lang="en-US"/>
              <a:t>section correctly.</a:t>
            </a:r>
            <a:endParaRPr lang="en-US" dirty="0"/>
          </a:p>
        </p:txBody>
      </p:sp>
      <p:pic>
        <p:nvPicPr>
          <p:cNvPr id="13314" name="Picture 2" descr="C:\Users\brendabeaulieu\AppData\Local\Microsoft\Windows\Content.IE5\KTFVVM6W\elmo-big-7597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75" y="152400"/>
            <a:ext cx="1883300" cy="226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99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important!</a:t>
            </a: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a:t>Once you have finished each section, click </a:t>
            </a:r>
            <a:r>
              <a:rPr lang="en-US" b="1" u="sng" dirty="0"/>
              <a:t>SUBMIT</a:t>
            </a:r>
            <a:r>
              <a:rPr lang="en-US" dirty="0"/>
              <a:t> to save your course selections. </a:t>
            </a:r>
            <a:r>
              <a:rPr lang="en-US" b="1" u="sng" dirty="0"/>
              <a:t>DO NOT LOG OUT </a:t>
            </a:r>
            <a:r>
              <a:rPr lang="en-US" dirty="0"/>
              <a:t>(in case you have to go back and make changes).</a:t>
            </a:r>
          </a:p>
          <a:p>
            <a:r>
              <a:rPr lang="en-US" dirty="0"/>
              <a:t>Take a pen/pencil and </a:t>
            </a:r>
            <a:r>
              <a:rPr lang="en-US" b="1" u="sng" dirty="0"/>
              <a:t>complete the Option Preference form. </a:t>
            </a:r>
            <a:endParaRPr lang="en-US" dirty="0"/>
          </a:p>
          <a:p>
            <a:r>
              <a:rPr lang="en-US" b="1" u="sng" dirty="0"/>
              <a:t>Staple any “Request a Course” form(s)</a:t>
            </a:r>
            <a:r>
              <a:rPr lang="en-US" dirty="0"/>
              <a:t> to this printout and hand it in to a school counselor or teacher. </a:t>
            </a:r>
          </a:p>
          <a:p>
            <a:r>
              <a:rPr lang="en-US" dirty="0"/>
              <a:t>Once a school counselor checks it over, you may </a:t>
            </a:r>
            <a:r>
              <a:rPr lang="en-US" b="1" u="sng" dirty="0"/>
              <a:t>log out</a:t>
            </a:r>
            <a:r>
              <a:rPr lang="en-US" dirty="0"/>
              <a:t>. </a:t>
            </a:r>
          </a:p>
          <a:p>
            <a:endParaRPr lang="en-US" dirty="0"/>
          </a:p>
        </p:txBody>
      </p:sp>
      <p:pic>
        <p:nvPicPr>
          <p:cNvPr id="10243" name="Picture 3" descr="C:\Users\brendabeaulieu\AppData\Local\Microsoft\Windows\Content.IE5\9I2C62YA\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242331"/>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585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dobe Gothic Std B" pitchFamily="34" charset="-128"/>
                <a:ea typeface="Adobe Gothic Std B" pitchFamily="34" charset="-128"/>
              </a:rPr>
              <a:t>Final notes</a:t>
            </a:r>
            <a:r>
              <a:rPr lang="en-US" dirty="0">
                <a:latin typeface="Adobe Gothic Std B" pitchFamily="34" charset="-128"/>
                <a:ea typeface="Adobe Gothic Std B" pitchFamily="34" charset="-128"/>
              </a:rPr>
              <a:t>:</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You may still make changes to your online course selection form (until April 12, 2022). </a:t>
            </a:r>
          </a:p>
          <a:p>
            <a:r>
              <a:rPr lang="en-US" dirty="0"/>
              <a:t>We also encourage you to Login in and click on Class Registration to </a:t>
            </a:r>
            <a:r>
              <a:rPr lang="en-US" b="1" dirty="0"/>
              <a:t>show your parents/guardians</a:t>
            </a:r>
            <a:r>
              <a:rPr lang="en-US" dirty="0"/>
              <a:t> the courses you selected. </a:t>
            </a:r>
          </a:p>
          <a:p>
            <a:r>
              <a:rPr lang="en-US" dirty="0"/>
              <a:t>Make any changes you wish.</a:t>
            </a:r>
          </a:p>
          <a:p>
            <a:r>
              <a:rPr lang="en-US" dirty="0"/>
              <a:t>Be sure to click on the </a:t>
            </a:r>
            <a:r>
              <a:rPr lang="en-US" b="1" dirty="0"/>
              <a:t>Submit</a:t>
            </a:r>
            <a:r>
              <a:rPr lang="en-US" dirty="0"/>
              <a:t> button when you are finished looking and/or making changes. </a:t>
            </a:r>
          </a:p>
          <a:p>
            <a:r>
              <a:rPr lang="en-US" dirty="0"/>
              <a:t>If you make any changes to your options, please see Ms. Martin or email </a:t>
            </a:r>
            <a:r>
              <a:rPr lang="en-US" dirty="0">
                <a:hlinkClick r:id="rId2"/>
              </a:rPr>
              <a:t>pamelamartin@gpcsd.ca</a:t>
            </a:r>
            <a:r>
              <a:rPr lang="en-US" dirty="0"/>
              <a:t> to update your Option Preference form.</a:t>
            </a:r>
          </a:p>
        </p:txBody>
      </p:sp>
      <p:pic>
        <p:nvPicPr>
          <p:cNvPr id="13315" name="Picture 3" descr="C:\Users\brendabeaulieu\AppData\Local\Microsoft\Windows\Content.IE5\KRV2LD6D\the_end[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097" y="5673152"/>
            <a:ext cx="1457325" cy="109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61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t>Go to: Stjoseph</a:t>
            </a:r>
            <a:r>
              <a:rPr lang="en-US" sz="5400" dirty="0"/>
              <a:t>.gpcsd.ca</a:t>
            </a:r>
          </a:p>
        </p:txBody>
      </p:sp>
      <p:sp>
        <p:nvSpPr>
          <p:cNvPr id="3" name="Content Placeholder 2"/>
          <p:cNvSpPr>
            <a:spLocks noGrp="1"/>
          </p:cNvSpPr>
          <p:nvPr>
            <p:ph idx="1"/>
          </p:nvPr>
        </p:nvSpPr>
        <p:spPr>
          <a:xfrm>
            <a:off x="457200" y="1383002"/>
            <a:ext cx="8229600" cy="4953000"/>
          </a:xfrm>
        </p:spPr>
        <p:txBody>
          <a:bodyPr>
            <a:noAutofit/>
          </a:bodyPr>
          <a:lstStyle/>
          <a:p>
            <a:pPr marL="0" indent="0">
              <a:buNone/>
            </a:pPr>
            <a:endParaRPr lang="en-US" sz="5400" dirty="0"/>
          </a:p>
          <a:p>
            <a:pPr marL="0" indent="0">
              <a:buNone/>
            </a:pPr>
            <a:r>
              <a:rPr lang="en-US" sz="5400" dirty="0"/>
              <a:t>Click on </a:t>
            </a:r>
            <a:r>
              <a:rPr lang="en-US" sz="5400"/>
              <a:t>“PowerSchool” tab</a:t>
            </a:r>
            <a:endParaRPr lang="en-US" sz="5400" dirty="0"/>
          </a:p>
          <a:p>
            <a:pPr marL="0" indent="0">
              <a:buNone/>
            </a:pPr>
            <a:r>
              <a:rPr lang="en-US" sz="5400" dirty="0"/>
              <a:t>Click on “PowerSchool”</a:t>
            </a:r>
          </a:p>
          <a:p>
            <a:pPr marL="0" indent="0">
              <a:buNone/>
            </a:pPr>
            <a:r>
              <a:rPr lang="en-US" sz="5400" dirty="0"/>
              <a:t>Log in</a:t>
            </a:r>
          </a:p>
          <a:p>
            <a:pPr marL="0" indent="0">
              <a:buNone/>
            </a:pPr>
            <a:r>
              <a:rPr lang="en-US" sz="5400" dirty="0"/>
              <a:t>Click on “Class Registration”</a:t>
            </a:r>
          </a:p>
        </p:txBody>
      </p:sp>
    </p:spTree>
    <p:extLst>
      <p:ext uri="{BB962C8B-B14F-4D97-AF65-F5344CB8AC3E}">
        <p14:creationId xmlns:p14="http://schemas.microsoft.com/office/powerpoint/2010/main" val="407087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NUMBER OF CREDITS REQUIRED</a:t>
            </a:r>
          </a:p>
        </p:txBody>
      </p:sp>
      <p:sp>
        <p:nvSpPr>
          <p:cNvPr id="3" name="Content Placeholder 2"/>
          <p:cNvSpPr>
            <a:spLocks noGrp="1"/>
          </p:cNvSpPr>
          <p:nvPr>
            <p:ph idx="1"/>
          </p:nvPr>
        </p:nvSpPr>
        <p:spPr>
          <a:xfrm>
            <a:off x="457200" y="1828800"/>
            <a:ext cx="8229600" cy="4297363"/>
          </a:xfrm>
        </p:spPr>
        <p:txBody>
          <a:bodyPr/>
          <a:lstStyle/>
          <a:p>
            <a:r>
              <a:rPr lang="en-US" sz="5400" dirty="0"/>
              <a:t>Students in Alberta require </a:t>
            </a:r>
            <a:r>
              <a:rPr lang="en-US" sz="5400" b="1" dirty="0">
                <a:latin typeface="Berlin Sans FB Demi" pitchFamily="34" charset="0"/>
              </a:rPr>
              <a:t>100 </a:t>
            </a:r>
            <a:r>
              <a:rPr lang="en-US" sz="5400" dirty="0"/>
              <a:t>credits to earn their high school diploma </a:t>
            </a:r>
          </a:p>
          <a:p>
            <a:endParaRPr lang="en-US" dirty="0"/>
          </a:p>
        </p:txBody>
      </p:sp>
      <p:pic>
        <p:nvPicPr>
          <p:cNvPr id="5123" name="Picture 3" descr="C:\Users\brendabeaulieu\AppData\Local\Microsoft\Windows\Content.IE5\KRV2LD6D\diplom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19600"/>
            <a:ext cx="2451100" cy="21569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rendabeaulieu\AppData\Local\Microsoft\Windows\Content.IE5\7S8XJZ3A\diploma[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305808"/>
            <a:ext cx="1828800" cy="215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98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6400"/>
            <a:ext cx="8001000" cy="3505200"/>
          </a:xfrm>
        </p:spPr>
        <p:txBody>
          <a:bodyPr>
            <a:normAutofit/>
          </a:bodyPr>
          <a:lstStyle/>
          <a:p>
            <a:pPr algn="l"/>
            <a:r>
              <a:rPr lang="en-US" dirty="0"/>
              <a:t>For Specific Alberta high school diploma requirements see information near the end of this presentation</a:t>
            </a:r>
          </a:p>
        </p:txBody>
      </p:sp>
      <p:pic>
        <p:nvPicPr>
          <p:cNvPr id="4098" name="Picture 2" descr="C:\Users\brendabeaulieu\AppData\Local\Microsoft\Windows\Content.IE5\GV6KRFTL\ielts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726" y="4648200"/>
            <a:ext cx="2466474" cy="18745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rendabeaulieu\AppData\Local\Microsoft\Windows\Content.IE5\KTFVVM6W\future-educ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 y="22860"/>
            <a:ext cx="2186940" cy="218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98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782762"/>
          </a:xfrm>
        </p:spPr>
        <p:txBody>
          <a:bodyPr/>
          <a:lstStyle/>
          <a:p>
            <a:r>
              <a:rPr lang="en-US" dirty="0">
                <a:latin typeface="Adobe Gothic Std B" pitchFamily="34" charset="-128"/>
                <a:ea typeface="Adobe Gothic Std B" pitchFamily="34" charset="-128"/>
              </a:rPr>
              <a:t>Full course loads</a:t>
            </a:r>
          </a:p>
        </p:txBody>
      </p:sp>
      <p:sp>
        <p:nvSpPr>
          <p:cNvPr id="3" name="Content Placeholder 2"/>
          <p:cNvSpPr>
            <a:spLocks noGrp="1"/>
          </p:cNvSpPr>
          <p:nvPr>
            <p:ph idx="1"/>
          </p:nvPr>
        </p:nvSpPr>
        <p:spPr>
          <a:xfrm>
            <a:off x="457200" y="2514600"/>
            <a:ext cx="8229600" cy="3611563"/>
          </a:xfrm>
        </p:spPr>
        <p:txBody>
          <a:bodyPr>
            <a:normAutofit/>
          </a:bodyPr>
          <a:lstStyle/>
          <a:p>
            <a:r>
              <a:rPr lang="en-US" sz="4000" dirty="0"/>
              <a:t>Grade 9, 10, and 11 students are generally not allowed spares. </a:t>
            </a:r>
          </a:p>
          <a:p>
            <a:r>
              <a:rPr lang="en-US" sz="4000" dirty="0"/>
              <a:t>Grade 12 students must enroll in at least 25 credits. </a:t>
            </a:r>
          </a:p>
        </p:txBody>
      </p:sp>
      <p:pic>
        <p:nvPicPr>
          <p:cNvPr id="6146" name="Picture 2" descr="C:\Users\brendabeaulieu\AppData\Local\Microsoft\Windows\Content.IE5\GV6KRFTL\Snoopy_at_des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0"/>
            <a:ext cx="2943637" cy="203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99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Courses for 2018-2019!</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3600" dirty="0"/>
              <a:t>LEGAL STUDIES 10/20/30</a:t>
            </a:r>
          </a:p>
          <a:p>
            <a:pPr marL="0" indent="0">
              <a:buNone/>
            </a:pPr>
            <a:endParaRPr lang="en-US" dirty="0"/>
          </a:p>
          <a:p>
            <a:r>
              <a:rPr lang="en-US" sz="2400" dirty="0"/>
              <a:t>This exciting new course will let you explore the world of law.</a:t>
            </a:r>
          </a:p>
          <a:p>
            <a:r>
              <a:rPr lang="en-US" sz="2400" dirty="0"/>
              <a:t>Offered using CTS credits, so you’ll earn credits as you go.</a:t>
            </a:r>
          </a:p>
          <a:p>
            <a:r>
              <a:rPr lang="en-US" sz="2400" dirty="0"/>
              <a:t>While this course isn’t required by any post-secondary program, it is a great course to try if you’re considering Law, Criminal Justice, Law Enforcement, or Social Justice.</a:t>
            </a:r>
          </a:p>
        </p:txBody>
      </p:sp>
      <p:pic>
        <p:nvPicPr>
          <p:cNvPr id="4" name="Picture 3" descr="CentennialPathfinders - 8A Harlem Renaissance Webque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143000"/>
            <a:ext cx="1866900" cy="2082800"/>
          </a:xfrm>
          <a:prstGeom prst="rect">
            <a:avLst/>
          </a:prstGeom>
        </p:spPr>
      </p:pic>
    </p:spTree>
    <p:extLst>
      <p:ext uri="{BB962C8B-B14F-4D97-AF65-F5344CB8AC3E}">
        <p14:creationId xmlns:p14="http://schemas.microsoft.com/office/powerpoint/2010/main" val="3309514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4310</TotalTime>
  <Words>3283</Words>
  <Application>Microsoft Office PowerPoint</Application>
  <PresentationFormat>On-screen Show (4:3)</PresentationFormat>
  <Paragraphs>242</Paragraphs>
  <Slides>57</Slides>
  <Notes>0</Notes>
  <HiddenSlides>13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Adobe Gothic Std B</vt:lpstr>
      <vt:lpstr>Arial</vt:lpstr>
      <vt:lpstr>Berlin Sans FB Demi</vt:lpstr>
      <vt:lpstr>Calibri</vt:lpstr>
      <vt:lpstr>Office Theme</vt:lpstr>
      <vt:lpstr>Welcome to St. Joe's online course selection  </vt:lpstr>
      <vt:lpstr>The Process </vt:lpstr>
      <vt:lpstr>Detailed Academic Report </vt:lpstr>
      <vt:lpstr>Students Intending to Take Courses at St. John Bosco Next Year</vt:lpstr>
      <vt:lpstr>Important info re: total credits </vt:lpstr>
      <vt:lpstr>TOTAL NUMBER OF CREDITS REQUIRED</vt:lpstr>
      <vt:lpstr>For Specific Alberta high school diploma requirements see information near the end of this presentation</vt:lpstr>
      <vt:lpstr>Full course loads</vt:lpstr>
      <vt:lpstr>New Courses for 2018-2019!</vt:lpstr>
      <vt:lpstr>CHORAL MUSIC 10/20/30</vt:lpstr>
      <vt:lpstr>New Courses for 2017-2018</vt:lpstr>
      <vt:lpstr>TECHNOLOGY OPEN STUDIES 10/20/30 (replacing Photo, Robotics, &amp; Computers courses)</vt:lpstr>
      <vt:lpstr>Aboriginal Studies 30     (5 cr)</vt:lpstr>
      <vt:lpstr>New Courses for 2016-2017:</vt:lpstr>
      <vt:lpstr>ADVANCED PLACEMENT COURSES</vt:lpstr>
      <vt:lpstr>Athletic Development Courses:</vt:lpstr>
      <vt:lpstr>How to Apply </vt:lpstr>
      <vt:lpstr>Prerequisites and the online form</vt:lpstr>
      <vt:lpstr>Prerequisites for students entering grade 10</vt:lpstr>
      <vt:lpstr>Prerequisites for students entering grade 10</vt:lpstr>
      <vt:lpstr>English Prerequisite Flowchart</vt:lpstr>
      <vt:lpstr>Social Studies Prerequisite Flowchart</vt:lpstr>
      <vt:lpstr>Mathematics prerequisite flowchart NOTES:</vt:lpstr>
      <vt:lpstr>Math 31</vt:lpstr>
      <vt:lpstr>More Math info for students entering grade 11</vt:lpstr>
      <vt:lpstr>MATH and TRADES</vt:lpstr>
      <vt:lpstr>Go to:  http://tradesecrets.alberta.ca to look up the high school requirements for the trades</vt:lpstr>
      <vt:lpstr>Mathematics Prerequisite flowchart</vt:lpstr>
      <vt:lpstr>Science Courses in grades 11/12</vt:lpstr>
      <vt:lpstr>Science Courses continued…</vt:lpstr>
      <vt:lpstr>Science prerequisite flowchart</vt:lpstr>
      <vt:lpstr>Knowledge &amp; Employability Courses</vt:lpstr>
      <vt:lpstr>CAUTION:  HEAVY COURSE LOADS CAN BE STRESSFUL</vt:lpstr>
      <vt:lpstr>Physical Education 10 and CALM 20 (Career and Life Management) Requirements:</vt:lpstr>
      <vt:lpstr>Religious Studies requirements:</vt:lpstr>
      <vt:lpstr>RELIGIOUS STUDIES REQUIREMENTS continued</vt:lpstr>
      <vt:lpstr>Religion for grade 11 students who wish to enroll in THREE additional science courses and are in French 20/Art 20/Drama 20:</vt:lpstr>
      <vt:lpstr>Alberta High School Diploma</vt:lpstr>
      <vt:lpstr>All students must also earn at least 10 credits  in any combination of the following courses:</vt:lpstr>
      <vt:lpstr>New Course for 2022-2023!</vt:lpstr>
      <vt:lpstr>Special note on Aboriginal Studies</vt:lpstr>
      <vt:lpstr>New Course for 2022-2023!</vt:lpstr>
      <vt:lpstr>Additional AB High School Diploma requirements: </vt:lpstr>
      <vt:lpstr>Completing the online course selection form:</vt:lpstr>
      <vt:lpstr>When to use Request a Course</vt:lpstr>
      <vt:lpstr>“Request a course” info continued…</vt:lpstr>
      <vt:lpstr>REQUEST A COURSE…CONTINUED</vt:lpstr>
      <vt:lpstr>EXAMPLE OF THE REQUEST A COURSE FORM </vt:lpstr>
      <vt:lpstr>Choose your options carefully </vt:lpstr>
      <vt:lpstr>3-credit options  vs 5-credit options</vt:lpstr>
      <vt:lpstr>Band classes:</vt:lpstr>
      <vt:lpstr>Theatre Classes</vt:lpstr>
      <vt:lpstr>“Complete this section last”</vt:lpstr>
      <vt:lpstr>Final steps:</vt:lpstr>
      <vt:lpstr>Very important!</vt:lpstr>
      <vt:lpstr>Final notes: </vt:lpstr>
      <vt:lpstr>Go to: Stjoseph.gpcsd.ca</vt:lpstr>
    </vt:vector>
  </TitlesOfParts>
  <Company>Grande Prairie Catholic School District #28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 Joes online course selection.</dc:title>
  <dc:creator>GPCSD</dc:creator>
  <cp:lastModifiedBy>Pamela Martin</cp:lastModifiedBy>
  <cp:revision>199</cp:revision>
  <cp:lastPrinted>2016-04-05T15:01:27Z</cp:lastPrinted>
  <dcterms:created xsi:type="dcterms:W3CDTF">2014-03-24T14:12:27Z</dcterms:created>
  <dcterms:modified xsi:type="dcterms:W3CDTF">2022-03-20T21:50:54Z</dcterms:modified>
</cp:coreProperties>
</file>